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6"/>
  </p:notesMasterIdLst>
  <p:sldIdLst>
    <p:sldId id="256" r:id="rId2"/>
    <p:sldId id="421" r:id="rId3"/>
    <p:sldId id="422" r:id="rId4"/>
    <p:sldId id="423" r:id="rId5"/>
    <p:sldId id="257" r:id="rId6"/>
    <p:sldId id="258" r:id="rId7"/>
    <p:sldId id="259" r:id="rId8"/>
    <p:sldId id="262" r:id="rId9"/>
    <p:sldId id="261" r:id="rId10"/>
    <p:sldId id="263" r:id="rId11"/>
    <p:sldId id="264" r:id="rId12"/>
    <p:sldId id="417" r:id="rId13"/>
    <p:sldId id="26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823B"/>
    <a:srgbClr val="006C31"/>
    <a:srgbClr val="007033"/>
    <a:srgbClr val="CC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56" autoAdjust="0"/>
    <p:restoredTop sz="94660"/>
  </p:normalViewPr>
  <p:slideViewPr>
    <p:cSldViewPr>
      <p:cViewPr varScale="1">
        <p:scale>
          <a:sx n="63" d="100"/>
          <a:sy n="63" d="100"/>
        </p:scale>
        <p:origin x="1104" y="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E32CB6-F2F9-4B4E-890B-975A71C3E19B}" type="datetimeFigureOut">
              <a:rPr lang="en-US" smtClean="0"/>
              <a:pPr/>
              <a:t>3/23/2020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00D969-9042-4851-B17A-C4D0F8F11D35}"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900D969-9042-4851-B17A-C4D0F8F11D35}"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820AFB9B-5F9A-4E0A-9B1F-274A999F83DF}" type="datetimeFigureOut">
              <a:rPr lang="en-US" smtClean="0"/>
              <a:pPr/>
              <a:t>3/23/2020</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E30EA129-8D16-4C1D-AE8E-FC85A06E273B}" type="slidenum">
              <a:rPr lang="en-GB" smtClean="0"/>
              <a:pPr/>
              <a:t>‹#›</a:t>
            </a:fld>
            <a:endParaRPr lang="en-GB"/>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0AFB9B-5F9A-4E0A-9B1F-274A999F83DF}" type="datetimeFigureOut">
              <a:rPr lang="en-US" smtClean="0"/>
              <a:pPr/>
              <a:t>3/23/2020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0AFB9B-5F9A-4E0A-9B1F-274A999F83DF}" type="datetimeFigureOut">
              <a:rPr lang="en-US" smtClean="0"/>
              <a:pPr/>
              <a:t>3/23/2020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0AFB9B-5F9A-4E0A-9B1F-274A999F83DF}" type="datetimeFigureOut">
              <a:rPr lang="en-US" smtClean="0"/>
              <a:pPr/>
              <a:t>3/23/2020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20AFB9B-5F9A-4E0A-9B1F-274A999F83DF}" type="datetimeFigureOut">
              <a:rPr lang="en-US" smtClean="0"/>
              <a:pPr/>
              <a:t>3/23/2020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924800" y="6416675"/>
            <a:ext cx="762000" cy="365125"/>
          </a:xfrm>
        </p:spPr>
        <p:txBody>
          <a:bodyPr/>
          <a:lstStyle/>
          <a:p>
            <a:fld id="{E30EA129-8D16-4C1D-AE8E-FC85A06E273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20AFB9B-5F9A-4E0A-9B1F-274A999F83DF}" type="datetimeFigureOut">
              <a:rPr lang="en-US" smtClean="0"/>
              <a:pPr/>
              <a:t>3/23/2020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20AFB9B-5F9A-4E0A-9B1F-274A999F83DF}" type="datetimeFigureOut">
              <a:rPr lang="en-US" smtClean="0"/>
              <a:pPr/>
              <a:t>3/23/2020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20AFB9B-5F9A-4E0A-9B1F-274A999F83DF}" type="datetimeFigureOut">
              <a:rPr lang="en-US" smtClean="0"/>
              <a:pPr/>
              <a:t>3/23/2020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0AFB9B-5F9A-4E0A-9B1F-274A999F83DF}" type="datetimeFigureOut">
              <a:rPr lang="en-US" smtClean="0"/>
              <a:pPr/>
              <a:t>3/23/2020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20AFB9B-5F9A-4E0A-9B1F-274A999F83DF}" type="datetimeFigureOut">
              <a:rPr lang="en-US" smtClean="0"/>
              <a:pPr/>
              <a:t>3/23/2020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20AFB9B-5F9A-4E0A-9B1F-274A999F83DF}" type="datetimeFigureOut">
              <a:rPr lang="en-US" smtClean="0"/>
              <a:pPr/>
              <a:t>3/23/2020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20AFB9B-5F9A-4E0A-9B1F-274A999F83DF}" type="datetimeFigureOut">
              <a:rPr lang="en-US" smtClean="0"/>
              <a:pPr/>
              <a:t>3/23/2020</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30EA129-8D16-4C1D-AE8E-FC85A06E273B}"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slow">
    <p:cover/>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p:cNvSpPr/>
          <p:nvPr/>
        </p:nvSpPr>
        <p:spPr>
          <a:xfrm>
            <a:off x="0" y="0"/>
            <a:ext cx="9144000" cy="6858000"/>
          </a:xfrm>
          <a:prstGeom prst="flowChartPunchedTape">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9600" b="1" dirty="0">
                <a:solidFill>
                  <a:schemeClr val="tx1"/>
                </a:solidFill>
                <a:effectLst>
                  <a:outerShdw blurRad="38100" dist="38100" dir="2700000" algn="tl">
                    <a:srgbClr val="000000">
                      <a:alpha val="43137"/>
                    </a:srgbClr>
                  </a:outerShdw>
                </a:effectLst>
              </a:rPr>
              <a:t>تاريخ الدولة العباسية</a:t>
            </a:r>
            <a:endParaRPr lang="en-GB" sz="9600" b="1" dirty="0">
              <a:solidFill>
                <a:schemeClr val="tx1"/>
              </a:solidFill>
              <a:effectLst>
                <a:outerShdw blurRad="38100" dist="38100" dir="2700000" algn="tl">
                  <a:srgbClr val="000000">
                    <a:alpha val="43137"/>
                  </a:srgbClr>
                </a:outerShdw>
              </a:effectLst>
            </a:endParaRPr>
          </a:p>
        </p:txBody>
      </p:sp>
    </p:spTree>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1341438"/>
          </a:xfrm>
          <a:solidFill>
            <a:schemeClr val="tx1"/>
          </a:solidFill>
        </p:spPr>
        <p:style>
          <a:lnRef idx="3">
            <a:schemeClr val="lt1"/>
          </a:lnRef>
          <a:fillRef idx="1">
            <a:schemeClr val="dk1"/>
          </a:fillRef>
          <a:effectRef idx="1">
            <a:schemeClr val="dk1"/>
          </a:effectRef>
          <a:fontRef idx="minor">
            <a:schemeClr val="lt1"/>
          </a:fontRef>
        </p:style>
        <p:txBody>
          <a:bodyPr>
            <a:normAutofit/>
          </a:bodyPr>
          <a:lstStyle/>
          <a:p>
            <a:pPr algn="r"/>
            <a:r>
              <a:rPr lang="ar-SA" sz="4800" dirty="0">
                <a:solidFill>
                  <a:sysClr val="windowText" lastClr="000000"/>
                </a:solidFill>
                <a:effectLst>
                  <a:outerShdw blurRad="38100" dist="38100" dir="2700000" algn="tl">
                    <a:srgbClr val="000000">
                      <a:alpha val="43137"/>
                    </a:srgbClr>
                  </a:outerShdw>
                </a:effectLst>
              </a:rPr>
              <a:t>المرحلة الأولى :</a:t>
            </a:r>
            <a:endParaRPr lang="en-GB" sz="4800" dirty="0">
              <a:solidFill>
                <a:sysClr val="windowText" lastClr="0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600200"/>
            <a:ext cx="8991600" cy="5181600"/>
          </a:xfrm>
          <a:solidFill>
            <a:schemeClr val="tx1"/>
          </a:solidFill>
        </p:spPr>
        <p:style>
          <a:lnRef idx="3">
            <a:schemeClr val="lt1"/>
          </a:lnRef>
          <a:fillRef idx="1">
            <a:schemeClr val="dk1"/>
          </a:fillRef>
          <a:effectRef idx="1">
            <a:schemeClr val="dk1"/>
          </a:effectRef>
          <a:fontRef idx="minor">
            <a:schemeClr val="lt1"/>
          </a:fontRef>
        </p:style>
        <p:txBody>
          <a:bodyPr>
            <a:normAutofit/>
          </a:bodyPr>
          <a:lstStyle/>
          <a:p>
            <a:pPr algn="ctr">
              <a:buNone/>
            </a:pPr>
            <a:r>
              <a:rPr lang="ar-SA" sz="4800" b="1" dirty="0">
                <a:solidFill>
                  <a:sysClr val="windowText" lastClr="000000"/>
                </a:solidFill>
                <a:effectLst>
                  <a:outerShdw blurRad="38100" dist="38100" dir="2700000" algn="tl">
                    <a:srgbClr val="000000">
                      <a:alpha val="43137"/>
                    </a:srgbClr>
                  </a:outerShdw>
                </a:effectLst>
              </a:rPr>
              <a:t>المرحلة السرية</a:t>
            </a:r>
          </a:p>
          <a:p>
            <a:pPr algn="r">
              <a:buNone/>
            </a:pPr>
            <a:r>
              <a:rPr lang="ar-SA" sz="4800" b="1" dirty="0">
                <a:solidFill>
                  <a:sysClr val="windowText" lastClr="000000"/>
                </a:solidFill>
                <a:effectLst>
                  <a:outerShdw blurRad="38100" dist="38100" dir="2700000" algn="tl">
                    <a:srgbClr val="000000">
                      <a:alpha val="43137"/>
                    </a:srgbClr>
                  </a:outerShdw>
                </a:effectLst>
              </a:rPr>
              <a:t>      ( تأليف الجمعية السرية للدعوة )</a:t>
            </a:r>
          </a:p>
          <a:p>
            <a:pPr algn="r">
              <a:buNone/>
            </a:pPr>
            <a:r>
              <a:rPr lang="ar-SA" sz="4800" b="1" dirty="0">
                <a:solidFill>
                  <a:sysClr val="windowText" lastClr="000000"/>
                </a:solidFill>
                <a:effectLst>
                  <a:outerShdw blurRad="38100" dist="38100" dir="2700000" algn="tl">
                    <a:srgbClr val="000000">
                      <a:alpha val="43137"/>
                    </a:srgbClr>
                  </a:outerShdw>
                </a:effectLst>
              </a:rPr>
              <a:t> هي مرحلة الدعوة الخالصة التي لم يكن فيها استعمال قوة .</a:t>
            </a:r>
            <a:endParaRPr lang="en-GB" sz="4800" b="1" dirty="0">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3000" fill="hold"/>
                                        <p:tgtEl>
                                          <p:spTgt spid="3">
                                            <p:txEl>
                                              <p:pRg st="1" end="1"/>
                                            </p:txEl>
                                          </p:spTgt>
                                        </p:tgtEl>
                                        <p:attrNameLst>
                                          <p:attrName>ppt_w</p:attrName>
                                        </p:attrNameLst>
                                      </p:cBhvr>
                                      <p:tavLst>
                                        <p:tav tm="0">
                                          <p:val>
                                            <p:strVal val="4*#ppt_w"/>
                                          </p:val>
                                        </p:tav>
                                        <p:tav tm="100000">
                                          <p:val>
                                            <p:strVal val="#ppt_w"/>
                                          </p:val>
                                        </p:tav>
                                      </p:tavLst>
                                    </p:anim>
                                    <p:anim calcmode="lin" valueType="num">
                                      <p:cBhvr>
                                        <p:cTn id="8" dur="3000" fill="hold"/>
                                        <p:tgtEl>
                                          <p:spTgt spid="3">
                                            <p:txEl>
                                              <p:pRg st="1" end="1"/>
                                            </p:txEl>
                                          </p:spTgt>
                                        </p:tgtEl>
                                        <p:attrNameLst>
                                          <p:attrName>ppt_h</p:attrName>
                                        </p:attrNameLst>
                                      </p:cBhvr>
                                      <p:tavLst>
                                        <p:tav tm="0">
                                          <p:val>
                                            <p:strVal val="4*#ppt_h"/>
                                          </p:val>
                                        </p:tav>
                                        <p:tav tm="100000">
                                          <p:val>
                                            <p:strVal val="#ppt_h"/>
                                          </p:val>
                                        </p:tav>
                                      </p:tavLst>
                                    </p:anim>
                                  </p:childTnLst>
                                </p:cTn>
                              </p:par>
                              <p:par>
                                <p:cTn id="9" presetID="23" presetClass="entr" presetSubtype="32"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p:cTn id="11" dur="3000" fill="hold"/>
                                        <p:tgtEl>
                                          <p:spTgt spid="3">
                                            <p:txEl>
                                              <p:pRg st="2" end="2"/>
                                            </p:txEl>
                                          </p:spTgt>
                                        </p:tgtEl>
                                        <p:attrNameLst>
                                          <p:attrName>ppt_w</p:attrName>
                                        </p:attrNameLst>
                                      </p:cBhvr>
                                      <p:tavLst>
                                        <p:tav tm="0">
                                          <p:val>
                                            <p:strVal val="4*#ppt_w"/>
                                          </p:val>
                                        </p:tav>
                                        <p:tav tm="100000">
                                          <p:val>
                                            <p:strVal val="#ppt_w"/>
                                          </p:val>
                                        </p:tav>
                                      </p:tavLst>
                                    </p:anim>
                                    <p:anim calcmode="lin" valueType="num">
                                      <p:cBhvr>
                                        <p:cTn id="12" dur="3000" fill="hold"/>
                                        <p:tgtEl>
                                          <p:spTgt spid="3">
                                            <p:txEl>
                                              <p:pRg st="2" end="2"/>
                                            </p:txEl>
                                          </p:spTgt>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15400" cy="1341438"/>
          </a:xfrm>
          <a:solidFill>
            <a:schemeClr val="tx1"/>
          </a:solidFill>
        </p:spPr>
        <p:style>
          <a:lnRef idx="3">
            <a:schemeClr val="lt1"/>
          </a:lnRef>
          <a:fillRef idx="1">
            <a:schemeClr val="dk1"/>
          </a:fillRef>
          <a:effectRef idx="1">
            <a:schemeClr val="dk1"/>
          </a:effectRef>
          <a:fontRef idx="minor">
            <a:schemeClr val="lt1"/>
          </a:fontRef>
        </p:style>
        <p:txBody>
          <a:bodyPr>
            <a:normAutofit/>
          </a:bodyPr>
          <a:lstStyle/>
          <a:p>
            <a:pPr algn="r"/>
            <a:r>
              <a:rPr lang="ar-SA" dirty="0">
                <a:solidFill>
                  <a:sysClr val="windowText" lastClr="000000"/>
                </a:solidFill>
              </a:rPr>
              <a:t>المرحلة الثانية :</a:t>
            </a:r>
            <a:endParaRPr lang="en-GB" dirty="0">
              <a:solidFill>
                <a:sysClr val="windowText" lastClr="000000"/>
              </a:solidFill>
            </a:endParaRPr>
          </a:p>
        </p:txBody>
      </p:sp>
      <p:sp>
        <p:nvSpPr>
          <p:cNvPr id="3" name="Content Placeholder 2"/>
          <p:cNvSpPr>
            <a:spLocks noGrp="1"/>
          </p:cNvSpPr>
          <p:nvPr>
            <p:ph idx="1"/>
          </p:nvPr>
        </p:nvSpPr>
        <p:spPr>
          <a:xfrm>
            <a:off x="152400" y="1600200"/>
            <a:ext cx="8915400" cy="5181600"/>
          </a:xfrm>
          <a:solidFill>
            <a:schemeClr val="tx1"/>
          </a:solidFill>
        </p:spPr>
        <p:style>
          <a:lnRef idx="3">
            <a:schemeClr val="lt1"/>
          </a:lnRef>
          <a:fillRef idx="1">
            <a:schemeClr val="dk1"/>
          </a:fillRef>
          <a:effectRef idx="1">
            <a:schemeClr val="dk1"/>
          </a:effectRef>
          <a:fontRef idx="minor">
            <a:schemeClr val="lt1"/>
          </a:fontRef>
        </p:style>
        <p:txBody>
          <a:bodyPr>
            <a:normAutofit/>
          </a:bodyPr>
          <a:lstStyle/>
          <a:p>
            <a:pPr algn="ctr">
              <a:buNone/>
            </a:pPr>
            <a:r>
              <a:rPr lang="ar-SA" sz="6000" b="1" dirty="0">
                <a:solidFill>
                  <a:sysClr val="windowText" lastClr="000000"/>
                </a:solidFill>
                <a:effectLst>
                  <a:outerShdw blurRad="38100" dist="38100" dir="2700000" algn="tl">
                    <a:srgbClr val="000000">
                      <a:alpha val="43137"/>
                    </a:srgbClr>
                  </a:outerShdw>
                </a:effectLst>
              </a:rPr>
              <a:t>المرحلة العلنية</a:t>
            </a:r>
          </a:p>
          <a:p>
            <a:pPr algn="r">
              <a:buNone/>
            </a:pPr>
            <a:r>
              <a:rPr lang="ar-SA" sz="6000" b="1" dirty="0">
                <a:solidFill>
                  <a:sysClr val="windowText" lastClr="000000"/>
                </a:solidFill>
                <a:effectLst>
                  <a:outerShdw blurRad="38100" dist="38100" dir="2700000" algn="tl">
                    <a:srgbClr val="000000">
                      <a:alpha val="43137"/>
                    </a:srgbClr>
                  </a:outerShdw>
                </a:effectLst>
              </a:rPr>
              <a:t>    هي مرحلة استعمال القوة </a:t>
            </a:r>
            <a:endParaRPr lang="en-GB" sz="6000" b="1" dirty="0">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1"/>
          </a:solidFill>
        </p:spPr>
        <p:style>
          <a:lnRef idx="3">
            <a:schemeClr val="lt1"/>
          </a:lnRef>
          <a:fillRef idx="1">
            <a:schemeClr val="dk1"/>
          </a:fillRef>
          <a:effectRef idx="1">
            <a:schemeClr val="dk1"/>
          </a:effectRef>
          <a:fontRef idx="minor">
            <a:schemeClr val="lt1"/>
          </a:fontRef>
        </p:style>
        <p:txBody>
          <a:bodyPr>
            <a:normAutofit/>
          </a:bodyPr>
          <a:lstStyle/>
          <a:p>
            <a:pPr algn="r"/>
            <a:r>
              <a:rPr lang="ar-SA" sz="3200" dirty="0">
                <a:solidFill>
                  <a:sysClr val="windowText" lastClr="000000"/>
                </a:solidFill>
              </a:rPr>
              <a:t>ماهي العوامل التي ساعدت على نجاح الدعوة لآل البيت وأدت لقيام الدولة العباسية؟</a:t>
            </a:r>
            <a:endParaRPr lang="en-GB" sz="3200" dirty="0">
              <a:solidFill>
                <a:sysClr val="windowText" lastClr="000000"/>
              </a:solidFill>
            </a:endParaRPr>
          </a:p>
        </p:txBody>
      </p:sp>
      <p:sp>
        <p:nvSpPr>
          <p:cNvPr id="3" name="Content Placeholder 2"/>
          <p:cNvSpPr>
            <a:spLocks noGrp="1"/>
          </p:cNvSpPr>
          <p:nvPr>
            <p:ph idx="1"/>
          </p:nvPr>
        </p:nvSpPr>
        <p:spPr>
          <a:xfrm>
            <a:off x="0" y="1295400"/>
            <a:ext cx="9144000" cy="5562600"/>
          </a:xfrm>
          <a:solidFill>
            <a:schemeClr val="tx1"/>
          </a:solidFill>
        </p:spPr>
        <p:style>
          <a:lnRef idx="3">
            <a:schemeClr val="lt1"/>
          </a:lnRef>
          <a:fillRef idx="1">
            <a:schemeClr val="dk1"/>
          </a:fillRef>
          <a:effectRef idx="1">
            <a:schemeClr val="dk1"/>
          </a:effectRef>
          <a:fontRef idx="minor">
            <a:schemeClr val="lt1"/>
          </a:fontRef>
        </p:style>
        <p:txBody>
          <a:bodyPr>
            <a:normAutofit lnSpcReduction="10000"/>
          </a:bodyPr>
          <a:lstStyle/>
          <a:p>
            <a:pPr algn="r">
              <a:buNone/>
            </a:pPr>
            <a:r>
              <a:rPr lang="ar-SA" sz="3600" b="1" dirty="0">
                <a:solidFill>
                  <a:sysClr val="windowText" lastClr="000000"/>
                </a:solidFill>
                <a:effectLst>
                  <a:outerShdw blurRad="38100" dist="38100" dir="2700000" algn="tl">
                    <a:srgbClr val="000000">
                      <a:alpha val="43137"/>
                    </a:srgbClr>
                  </a:outerShdw>
                </a:effectLst>
              </a:rPr>
              <a:t>1 ـ التنظيم الدقيق للدعوة :</a:t>
            </a:r>
          </a:p>
          <a:p>
            <a:pPr algn="r">
              <a:buNone/>
            </a:pPr>
            <a:r>
              <a:rPr lang="ar-SA" sz="3600" b="1" dirty="0">
                <a:solidFill>
                  <a:sysClr val="windowText" lastClr="000000"/>
                </a:solidFill>
                <a:effectLst>
                  <a:outerShdw blurRad="38100" dist="38100" dir="2700000" algn="tl">
                    <a:srgbClr val="000000">
                      <a:alpha val="43137"/>
                    </a:srgbClr>
                  </a:outerShdw>
                </a:effectLst>
              </a:rPr>
              <a:t>              أ ــ السرية</a:t>
            </a:r>
          </a:p>
          <a:p>
            <a:pPr algn="r">
              <a:buNone/>
            </a:pPr>
            <a:r>
              <a:rPr lang="ar-SA" sz="3600" b="1" dirty="0">
                <a:solidFill>
                  <a:sysClr val="windowText" lastClr="000000"/>
                </a:solidFill>
                <a:effectLst>
                  <a:outerShdw blurRad="38100" dist="38100" dir="2700000" algn="tl">
                    <a:srgbClr val="000000">
                      <a:alpha val="43137"/>
                    </a:srgbClr>
                  </a:outerShdw>
                </a:effectLst>
              </a:rPr>
              <a:t>              ب ـ توفر الزعماء والأعوان </a:t>
            </a:r>
          </a:p>
          <a:p>
            <a:pPr algn="r">
              <a:buNone/>
            </a:pPr>
            <a:r>
              <a:rPr lang="ar-SA" sz="3600" b="1" dirty="0">
                <a:solidFill>
                  <a:sysClr val="windowText" lastClr="000000"/>
                </a:solidFill>
                <a:effectLst>
                  <a:outerShdw blurRad="38100" dist="38100" dir="2700000" algn="tl">
                    <a:srgbClr val="000000">
                      <a:alpha val="43137"/>
                    </a:srgbClr>
                  </a:outerShdw>
                </a:effectLst>
              </a:rPr>
              <a:t>              ج ـ الشعارات: </a:t>
            </a:r>
          </a:p>
          <a:p>
            <a:pPr algn="r">
              <a:buNone/>
            </a:pPr>
            <a:r>
              <a:rPr lang="ar-SA" sz="3600" b="1" dirty="0">
                <a:solidFill>
                  <a:sysClr val="windowText" lastClr="000000"/>
                </a:solidFill>
                <a:effectLst>
                  <a:outerShdw blurRad="38100" dist="38100" dir="2700000" algn="tl">
                    <a:srgbClr val="000000">
                      <a:alpha val="43137"/>
                    </a:srgbClr>
                  </a:outerShdw>
                </a:effectLst>
              </a:rPr>
              <a:t>                 المساواة  ــ  الرضا من آل محمد ــ الإصلاح </a:t>
            </a:r>
          </a:p>
          <a:p>
            <a:pPr algn="r">
              <a:buNone/>
            </a:pPr>
            <a:r>
              <a:rPr lang="ar-SA" sz="3600" b="1" dirty="0">
                <a:solidFill>
                  <a:sysClr val="windowText" lastClr="000000"/>
                </a:solidFill>
                <a:effectLst>
                  <a:outerShdw blurRad="38100" dist="38100" dir="2700000" algn="tl">
                    <a:srgbClr val="000000">
                      <a:alpha val="43137"/>
                    </a:srgbClr>
                  </a:outerShdw>
                </a:effectLst>
              </a:rPr>
              <a:t> 2 ــ أن الدعوة استفادت من انتشار الإسلام في منطقة فارس </a:t>
            </a:r>
          </a:p>
          <a:p>
            <a:pPr algn="r">
              <a:buNone/>
            </a:pPr>
            <a:r>
              <a:rPr lang="ar-SA" sz="3600" b="1" dirty="0">
                <a:solidFill>
                  <a:sysClr val="windowText" lastClr="000000"/>
                </a:solidFill>
                <a:effectLst>
                  <a:outerShdw blurRad="38100" dist="38100" dir="2700000" algn="tl">
                    <a:srgbClr val="000000">
                      <a:alpha val="43137"/>
                    </a:srgbClr>
                  </a:outerShdw>
                </a:effectLst>
              </a:rPr>
              <a:t> 3 ــ أن الدعوة استفادت من موجة السخط العارمة ضد الحكم الأموي  </a:t>
            </a:r>
          </a:p>
          <a:p>
            <a:pPr algn="r">
              <a:buNone/>
            </a:pPr>
            <a:endParaRPr lang="ar-SA" b="1" dirty="0">
              <a:solidFill>
                <a:sysClr val="windowText" lastClr="000000"/>
              </a:solidFill>
              <a:effectLst>
                <a:outerShdw blurRad="38100" dist="38100" dir="2700000" algn="tl">
                  <a:srgbClr val="000000">
                    <a:alpha val="43137"/>
                  </a:srgbClr>
                </a:outerShdw>
              </a:effectLst>
            </a:endParaRPr>
          </a:p>
          <a:p>
            <a:pPr algn="r">
              <a:buNone/>
            </a:pPr>
            <a:endParaRPr lang="ar-SA" b="1" dirty="0">
              <a:solidFill>
                <a:sysClr val="windowText" lastClr="000000"/>
              </a:solidFill>
              <a:effectLst>
                <a:outerShdw blurRad="38100" dist="38100" dir="2700000" algn="tl">
                  <a:srgbClr val="000000">
                    <a:alpha val="43137"/>
                  </a:srgbClr>
                </a:outerShdw>
              </a:effectLst>
            </a:endParaRPr>
          </a:p>
          <a:p>
            <a:pPr algn="r">
              <a:buNone/>
            </a:pPr>
            <a:endParaRPr lang="ar-SA" b="1" dirty="0">
              <a:solidFill>
                <a:sysClr val="windowText" lastClr="000000"/>
              </a:solidFill>
              <a:effectLst>
                <a:outerShdw blurRad="38100" dist="38100" dir="2700000" algn="tl">
                  <a:srgbClr val="000000">
                    <a:alpha val="43137"/>
                  </a:srgbClr>
                </a:outerShdw>
              </a:effectLst>
            </a:endParaRPr>
          </a:p>
          <a:p>
            <a:pPr algn="r">
              <a:buNone/>
            </a:pPr>
            <a:endParaRPr lang="en-GB" b="1" dirty="0">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par>
                                <p:cTn id="14" presetID="51" presetClass="entr" presetSubtype="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770" decel="100000"/>
                                        <p:tgtEl>
                                          <p:spTgt spid="3">
                                            <p:txEl>
                                              <p:pRg st="1" end="1"/>
                                            </p:txEl>
                                          </p:spTgt>
                                        </p:tgtEl>
                                      </p:cBhvr>
                                    </p:animEffect>
                                    <p:animScale>
                                      <p:cBhvr>
                                        <p:cTn id="17" dur="770" decel="100000"/>
                                        <p:tgtEl>
                                          <p:spTgt spid="3">
                                            <p:txEl>
                                              <p:pRg st="1" end="1"/>
                                            </p:txEl>
                                          </p:spTgt>
                                        </p:tgtEl>
                                      </p:cBhvr>
                                      <p:from x="10000" y="10000"/>
                                      <p:to x="200000" y="450000"/>
                                    </p:animScale>
                                    <p:animScale>
                                      <p:cBhvr>
                                        <p:cTn id="18" dur="1230" accel="100000" fill="hold">
                                          <p:stCondLst>
                                            <p:cond delay="770"/>
                                          </p:stCondLst>
                                        </p:cTn>
                                        <p:tgtEl>
                                          <p:spTgt spid="3">
                                            <p:txEl>
                                              <p:pRg st="1" end="1"/>
                                            </p:txEl>
                                          </p:spTgt>
                                        </p:tgtEl>
                                      </p:cBhvr>
                                      <p:from x="200000" y="450000"/>
                                      <p:to x="100000" y="100000"/>
                                    </p:animScale>
                                    <p:set>
                                      <p:cBhvr>
                                        <p:cTn id="19" dur="770" fill="hold"/>
                                        <p:tgtEl>
                                          <p:spTgt spid="3">
                                            <p:txEl>
                                              <p:pRg st="1" end="1"/>
                                            </p:txEl>
                                          </p:spTgt>
                                        </p:tgtEl>
                                        <p:attrNameLst>
                                          <p:attrName>ppt_x</p:attrName>
                                        </p:attrNameLst>
                                      </p:cBhvr>
                                      <p:to>
                                        <p:strVal val="(0.5)"/>
                                      </p:to>
                                    </p:set>
                                    <p:anim from="(0.5)" to="(#ppt_x)" calcmode="lin" valueType="num">
                                      <p:cBhvr>
                                        <p:cTn id="20" dur="1230" accel="100000" fill="hold">
                                          <p:stCondLst>
                                            <p:cond delay="770"/>
                                          </p:stCondLst>
                                        </p:cTn>
                                        <p:tgtEl>
                                          <p:spTgt spid="3">
                                            <p:txEl>
                                              <p:pRg st="1" end="1"/>
                                            </p:txEl>
                                          </p:spTgt>
                                        </p:tgtEl>
                                        <p:attrNameLst>
                                          <p:attrName>ppt_x</p:attrName>
                                        </p:attrNameLst>
                                      </p:cBhvr>
                                    </p:anim>
                                    <p:set>
                                      <p:cBhvr>
                                        <p:cTn id="21" dur="770" fill="hold"/>
                                        <p:tgtEl>
                                          <p:spTgt spid="3">
                                            <p:txEl>
                                              <p:pRg st="1" end="1"/>
                                            </p:txEl>
                                          </p:spTgt>
                                        </p:tgtEl>
                                        <p:attrNameLst>
                                          <p:attrName>ppt_y</p:attrName>
                                        </p:attrNameLst>
                                      </p:cBhvr>
                                      <p:to>
                                        <p:strVal val="(#ppt_y+0.4)"/>
                                      </p:to>
                                    </p:set>
                                    <p:anim from="(#ppt_y+0.4)" to="(#ppt_y)" calcmode="lin" valueType="num">
                                      <p:cBhvr>
                                        <p:cTn id="22" dur="1230" accel="100000" fill="hold">
                                          <p:stCondLst>
                                            <p:cond delay="770"/>
                                          </p:stCondLst>
                                        </p:cTn>
                                        <p:tgtEl>
                                          <p:spTgt spid="3">
                                            <p:txEl>
                                              <p:pRg st="1" end="1"/>
                                            </p:txEl>
                                          </p:spTgt>
                                        </p:tgtEl>
                                        <p:attrNameLst>
                                          <p:attrName>ppt_y</p:attrName>
                                        </p:attrNameLst>
                                      </p:cBhvr>
                                    </p:anim>
                                  </p:childTnLst>
                                </p:cTn>
                              </p:par>
                              <p:par>
                                <p:cTn id="23" presetID="51" presetClass="entr" presetSubtype="0"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770" decel="100000"/>
                                        <p:tgtEl>
                                          <p:spTgt spid="3">
                                            <p:txEl>
                                              <p:pRg st="2" end="2"/>
                                            </p:txEl>
                                          </p:spTgt>
                                        </p:tgtEl>
                                      </p:cBhvr>
                                    </p:animEffect>
                                    <p:animScale>
                                      <p:cBhvr>
                                        <p:cTn id="26" dur="770" decel="100000"/>
                                        <p:tgtEl>
                                          <p:spTgt spid="3">
                                            <p:txEl>
                                              <p:pRg st="2" end="2"/>
                                            </p:txEl>
                                          </p:spTgt>
                                        </p:tgtEl>
                                      </p:cBhvr>
                                      <p:from x="10000" y="10000"/>
                                      <p:to x="200000" y="450000"/>
                                    </p:animScale>
                                    <p:animScale>
                                      <p:cBhvr>
                                        <p:cTn id="27" dur="1230" accel="100000" fill="hold">
                                          <p:stCondLst>
                                            <p:cond delay="770"/>
                                          </p:stCondLst>
                                        </p:cTn>
                                        <p:tgtEl>
                                          <p:spTgt spid="3">
                                            <p:txEl>
                                              <p:pRg st="2" end="2"/>
                                            </p:txEl>
                                          </p:spTgt>
                                        </p:tgtEl>
                                      </p:cBhvr>
                                      <p:from x="200000" y="450000"/>
                                      <p:to x="100000" y="100000"/>
                                    </p:animScale>
                                    <p:set>
                                      <p:cBhvr>
                                        <p:cTn id="28" dur="770" fill="hold"/>
                                        <p:tgtEl>
                                          <p:spTgt spid="3">
                                            <p:txEl>
                                              <p:pRg st="2" end="2"/>
                                            </p:txEl>
                                          </p:spTgt>
                                        </p:tgtEl>
                                        <p:attrNameLst>
                                          <p:attrName>ppt_x</p:attrName>
                                        </p:attrNameLst>
                                      </p:cBhvr>
                                      <p:to>
                                        <p:strVal val="(0.5)"/>
                                      </p:to>
                                    </p:set>
                                    <p:anim from="(0.5)" to="(#ppt_x)" calcmode="lin" valueType="num">
                                      <p:cBhvr>
                                        <p:cTn id="29" dur="1230" accel="100000" fill="hold">
                                          <p:stCondLst>
                                            <p:cond delay="770"/>
                                          </p:stCondLst>
                                        </p:cTn>
                                        <p:tgtEl>
                                          <p:spTgt spid="3">
                                            <p:txEl>
                                              <p:pRg st="2" end="2"/>
                                            </p:txEl>
                                          </p:spTgt>
                                        </p:tgtEl>
                                        <p:attrNameLst>
                                          <p:attrName>ppt_x</p:attrName>
                                        </p:attrNameLst>
                                      </p:cBhvr>
                                    </p:anim>
                                    <p:set>
                                      <p:cBhvr>
                                        <p:cTn id="30" dur="770" fill="hold"/>
                                        <p:tgtEl>
                                          <p:spTgt spid="3">
                                            <p:txEl>
                                              <p:pRg st="2" end="2"/>
                                            </p:txEl>
                                          </p:spTgt>
                                        </p:tgtEl>
                                        <p:attrNameLst>
                                          <p:attrName>ppt_y</p:attrName>
                                        </p:attrNameLst>
                                      </p:cBhvr>
                                      <p:to>
                                        <p:strVal val="(#ppt_y+0.4)"/>
                                      </p:to>
                                    </p:set>
                                    <p:anim from="(#ppt_y+0.4)" to="(#ppt_y)" calcmode="lin" valueType="num">
                                      <p:cBhvr>
                                        <p:cTn id="31" dur="1230" accel="100000" fill="hold">
                                          <p:stCondLst>
                                            <p:cond delay="770"/>
                                          </p:stCondLst>
                                        </p:cTn>
                                        <p:tgtEl>
                                          <p:spTgt spid="3">
                                            <p:txEl>
                                              <p:pRg st="2" end="2"/>
                                            </p:txEl>
                                          </p:spTgt>
                                        </p:tgtEl>
                                        <p:attrNameLst>
                                          <p:attrName>ppt_y</p:attrName>
                                        </p:attrNameLst>
                                      </p:cBhvr>
                                    </p:anim>
                                  </p:childTnLst>
                                </p:cTn>
                              </p:par>
                              <p:par>
                                <p:cTn id="32" presetID="51" presetClass="entr" presetSubtype="0" fill="hold"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770" decel="100000"/>
                                        <p:tgtEl>
                                          <p:spTgt spid="3">
                                            <p:txEl>
                                              <p:pRg st="3" end="3"/>
                                            </p:txEl>
                                          </p:spTgt>
                                        </p:tgtEl>
                                      </p:cBhvr>
                                    </p:animEffect>
                                    <p:animScale>
                                      <p:cBhvr>
                                        <p:cTn id="35" dur="770" decel="100000"/>
                                        <p:tgtEl>
                                          <p:spTgt spid="3">
                                            <p:txEl>
                                              <p:pRg st="3" end="3"/>
                                            </p:txEl>
                                          </p:spTgt>
                                        </p:tgtEl>
                                      </p:cBhvr>
                                      <p:from x="10000" y="10000"/>
                                      <p:to x="200000" y="450000"/>
                                    </p:animScale>
                                    <p:animScale>
                                      <p:cBhvr>
                                        <p:cTn id="36" dur="1230" accel="100000" fill="hold">
                                          <p:stCondLst>
                                            <p:cond delay="770"/>
                                          </p:stCondLst>
                                        </p:cTn>
                                        <p:tgtEl>
                                          <p:spTgt spid="3">
                                            <p:txEl>
                                              <p:pRg st="3" end="3"/>
                                            </p:txEl>
                                          </p:spTgt>
                                        </p:tgtEl>
                                      </p:cBhvr>
                                      <p:from x="200000" y="450000"/>
                                      <p:to x="100000" y="100000"/>
                                    </p:animScale>
                                    <p:set>
                                      <p:cBhvr>
                                        <p:cTn id="37" dur="770" fill="hold"/>
                                        <p:tgtEl>
                                          <p:spTgt spid="3">
                                            <p:txEl>
                                              <p:pRg st="3" end="3"/>
                                            </p:txEl>
                                          </p:spTgt>
                                        </p:tgtEl>
                                        <p:attrNameLst>
                                          <p:attrName>ppt_x</p:attrName>
                                        </p:attrNameLst>
                                      </p:cBhvr>
                                      <p:to>
                                        <p:strVal val="(0.5)"/>
                                      </p:to>
                                    </p:set>
                                    <p:anim from="(0.5)" to="(#ppt_x)" calcmode="lin" valueType="num">
                                      <p:cBhvr>
                                        <p:cTn id="38" dur="1230" accel="100000" fill="hold">
                                          <p:stCondLst>
                                            <p:cond delay="770"/>
                                          </p:stCondLst>
                                        </p:cTn>
                                        <p:tgtEl>
                                          <p:spTgt spid="3">
                                            <p:txEl>
                                              <p:pRg st="3" end="3"/>
                                            </p:txEl>
                                          </p:spTgt>
                                        </p:tgtEl>
                                        <p:attrNameLst>
                                          <p:attrName>ppt_x</p:attrName>
                                        </p:attrNameLst>
                                      </p:cBhvr>
                                    </p:anim>
                                    <p:set>
                                      <p:cBhvr>
                                        <p:cTn id="39" dur="770" fill="hold"/>
                                        <p:tgtEl>
                                          <p:spTgt spid="3">
                                            <p:txEl>
                                              <p:pRg st="3" end="3"/>
                                            </p:txEl>
                                          </p:spTgt>
                                        </p:tgtEl>
                                        <p:attrNameLst>
                                          <p:attrName>ppt_y</p:attrName>
                                        </p:attrNameLst>
                                      </p:cBhvr>
                                      <p:to>
                                        <p:strVal val="(#ppt_y+0.4)"/>
                                      </p:to>
                                    </p:set>
                                    <p:anim from="(#ppt_y+0.4)" to="(#ppt_y)" calcmode="lin" valueType="num">
                                      <p:cBhvr>
                                        <p:cTn id="40" dur="1230" accel="100000" fill="hold">
                                          <p:stCondLst>
                                            <p:cond delay="770"/>
                                          </p:stCondLst>
                                        </p:cTn>
                                        <p:tgtEl>
                                          <p:spTgt spid="3">
                                            <p:txEl>
                                              <p:pRg st="3" end="3"/>
                                            </p:txEl>
                                          </p:spTgt>
                                        </p:tgtEl>
                                        <p:attrNameLst>
                                          <p:attrName>ppt_y</p:attrName>
                                        </p:attrNameLst>
                                      </p:cBhvr>
                                    </p:anim>
                                  </p:childTnLst>
                                </p:cTn>
                              </p:par>
                              <p:par>
                                <p:cTn id="41" presetID="51" presetClass="entr" presetSubtype="0" fill="hold" nodeType="with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770" decel="100000"/>
                                        <p:tgtEl>
                                          <p:spTgt spid="3">
                                            <p:txEl>
                                              <p:pRg st="4" end="4"/>
                                            </p:txEl>
                                          </p:spTgt>
                                        </p:tgtEl>
                                      </p:cBhvr>
                                    </p:animEffect>
                                    <p:animScale>
                                      <p:cBhvr>
                                        <p:cTn id="44" dur="770" decel="100000"/>
                                        <p:tgtEl>
                                          <p:spTgt spid="3">
                                            <p:txEl>
                                              <p:pRg st="4" end="4"/>
                                            </p:txEl>
                                          </p:spTgt>
                                        </p:tgtEl>
                                      </p:cBhvr>
                                      <p:from x="10000" y="10000"/>
                                      <p:to x="200000" y="450000"/>
                                    </p:animScale>
                                    <p:animScale>
                                      <p:cBhvr>
                                        <p:cTn id="45" dur="1230" accel="100000" fill="hold">
                                          <p:stCondLst>
                                            <p:cond delay="770"/>
                                          </p:stCondLst>
                                        </p:cTn>
                                        <p:tgtEl>
                                          <p:spTgt spid="3">
                                            <p:txEl>
                                              <p:pRg st="4" end="4"/>
                                            </p:txEl>
                                          </p:spTgt>
                                        </p:tgtEl>
                                      </p:cBhvr>
                                      <p:from x="200000" y="450000"/>
                                      <p:to x="100000" y="100000"/>
                                    </p:animScale>
                                    <p:set>
                                      <p:cBhvr>
                                        <p:cTn id="46" dur="770" fill="hold"/>
                                        <p:tgtEl>
                                          <p:spTgt spid="3">
                                            <p:txEl>
                                              <p:pRg st="4" end="4"/>
                                            </p:txEl>
                                          </p:spTgt>
                                        </p:tgtEl>
                                        <p:attrNameLst>
                                          <p:attrName>ppt_x</p:attrName>
                                        </p:attrNameLst>
                                      </p:cBhvr>
                                      <p:to>
                                        <p:strVal val="(0.5)"/>
                                      </p:to>
                                    </p:set>
                                    <p:anim from="(0.5)" to="(#ppt_x)" calcmode="lin" valueType="num">
                                      <p:cBhvr>
                                        <p:cTn id="47" dur="1230" accel="100000" fill="hold">
                                          <p:stCondLst>
                                            <p:cond delay="770"/>
                                          </p:stCondLst>
                                        </p:cTn>
                                        <p:tgtEl>
                                          <p:spTgt spid="3">
                                            <p:txEl>
                                              <p:pRg st="4" end="4"/>
                                            </p:txEl>
                                          </p:spTgt>
                                        </p:tgtEl>
                                        <p:attrNameLst>
                                          <p:attrName>ppt_x</p:attrName>
                                        </p:attrNameLst>
                                      </p:cBhvr>
                                    </p:anim>
                                    <p:set>
                                      <p:cBhvr>
                                        <p:cTn id="48" dur="770" fill="hold"/>
                                        <p:tgtEl>
                                          <p:spTgt spid="3">
                                            <p:txEl>
                                              <p:pRg st="4" end="4"/>
                                            </p:txEl>
                                          </p:spTgt>
                                        </p:tgtEl>
                                        <p:attrNameLst>
                                          <p:attrName>ppt_y</p:attrName>
                                        </p:attrNameLst>
                                      </p:cBhvr>
                                      <p:to>
                                        <p:strVal val="(#ppt_y+0.4)"/>
                                      </p:to>
                                    </p:set>
                                    <p:anim from="(#ppt_y+0.4)" to="(#ppt_y)" calcmode="lin" valueType="num">
                                      <p:cBhvr>
                                        <p:cTn id="49" dur="1230" accel="100000" fill="hold">
                                          <p:stCondLst>
                                            <p:cond delay="770"/>
                                          </p:stCondLst>
                                        </p:cTn>
                                        <p:tgtEl>
                                          <p:spTgt spid="3">
                                            <p:txEl>
                                              <p:pRg st="4" end="4"/>
                                            </p:txEl>
                                          </p:spTgt>
                                        </p:tgtEl>
                                        <p:attrNameLst>
                                          <p:attrName>ppt_y</p:attrName>
                                        </p:attrNameLst>
                                      </p:cBhvr>
                                    </p:anim>
                                  </p:childTnLst>
                                </p:cTn>
                              </p:par>
                              <p:par>
                                <p:cTn id="50" presetID="51" presetClass="entr" presetSubtype="0" fill="hold" nodeType="with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fade">
                                      <p:cBhvr>
                                        <p:cTn id="52" dur="770" decel="100000"/>
                                        <p:tgtEl>
                                          <p:spTgt spid="3">
                                            <p:txEl>
                                              <p:pRg st="5" end="5"/>
                                            </p:txEl>
                                          </p:spTgt>
                                        </p:tgtEl>
                                      </p:cBhvr>
                                    </p:animEffect>
                                    <p:animScale>
                                      <p:cBhvr>
                                        <p:cTn id="53" dur="770" decel="100000"/>
                                        <p:tgtEl>
                                          <p:spTgt spid="3">
                                            <p:txEl>
                                              <p:pRg st="5" end="5"/>
                                            </p:txEl>
                                          </p:spTgt>
                                        </p:tgtEl>
                                      </p:cBhvr>
                                      <p:from x="10000" y="10000"/>
                                      <p:to x="200000" y="450000"/>
                                    </p:animScale>
                                    <p:animScale>
                                      <p:cBhvr>
                                        <p:cTn id="54" dur="1230" accel="100000" fill="hold">
                                          <p:stCondLst>
                                            <p:cond delay="770"/>
                                          </p:stCondLst>
                                        </p:cTn>
                                        <p:tgtEl>
                                          <p:spTgt spid="3">
                                            <p:txEl>
                                              <p:pRg st="5" end="5"/>
                                            </p:txEl>
                                          </p:spTgt>
                                        </p:tgtEl>
                                      </p:cBhvr>
                                      <p:from x="200000" y="450000"/>
                                      <p:to x="100000" y="100000"/>
                                    </p:animScale>
                                    <p:set>
                                      <p:cBhvr>
                                        <p:cTn id="55" dur="770" fill="hold"/>
                                        <p:tgtEl>
                                          <p:spTgt spid="3">
                                            <p:txEl>
                                              <p:pRg st="5" end="5"/>
                                            </p:txEl>
                                          </p:spTgt>
                                        </p:tgtEl>
                                        <p:attrNameLst>
                                          <p:attrName>ppt_x</p:attrName>
                                        </p:attrNameLst>
                                      </p:cBhvr>
                                      <p:to>
                                        <p:strVal val="(0.5)"/>
                                      </p:to>
                                    </p:set>
                                    <p:anim from="(0.5)" to="(#ppt_x)" calcmode="lin" valueType="num">
                                      <p:cBhvr>
                                        <p:cTn id="56" dur="1230" accel="100000" fill="hold">
                                          <p:stCondLst>
                                            <p:cond delay="770"/>
                                          </p:stCondLst>
                                        </p:cTn>
                                        <p:tgtEl>
                                          <p:spTgt spid="3">
                                            <p:txEl>
                                              <p:pRg st="5" end="5"/>
                                            </p:txEl>
                                          </p:spTgt>
                                        </p:tgtEl>
                                        <p:attrNameLst>
                                          <p:attrName>ppt_x</p:attrName>
                                        </p:attrNameLst>
                                      </p:cBhvr>
                                    </p:anim>
                                    <p:set>
                                      <p:cBhvr>
                                        <p:cTn id="57" dur="770" fill="hold"/>
                                        <p:tgtEl>
                                          <p:spTgt spid="3">
                                            <p:txEl>
                                              <p:pRg st="5" end="5"/>
                                            </p:txEl>
                                          </p:spTgt>
                                        </p:tgtEl>
                                        <p:attrNameLst>
                                          <p:attrName>ppt_y</p:attrName>
                                        </p:attrNameLst>
                                      </p:cBhvr>
                                      <p:to>
                                        <p:strVal val="(#ppt_y+0.4)"/>
                                      </p:to>
                                    </p:set>
                                    <p:anim from="(#ppt_y+0.4)" to="(#ppt_y)" calcmode="lin" valueType="num">
                                      <p:cBhvr>
                                        <p:cTn id="58" dur="1230" accel="100000" fill="hold">
                                          <p:stCondLst>
                                            <p:cond delay="770"/>
                                          </p:stCondLst>
                                        </p:cTn>
                                        <p:tgtEl>
                                          <p:spTgt spid="3">
                                            <p:txEl>
                                              <p:pRg st="5" end="5"/>
                                            </p:txEl>
                                          </p:spTgt>
                                        </p:tgtEl>
                                        <p:attrNameLst>
                                          <p:attrName>ppt_y</p:attrName>
                                        </p:attrNameLst>
                                      </p:cBhvr>
                                    </p:anim>
                                  </p:childTnLst>
                                </p:cTn>
                              </p:par>
                              <p:par>
                                <p:cTn id="59" presetID="51" presetClass="entr" presetSubtype="0" fill="hold" nodeType="with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fade">
                                      <p:cBhvr>
                                        <p:cTn id="61" dur="770" decel="100000"/>
                                        <p:tgtEl>
                                          <p:spTgt spid="3">
                                            <p:txEl>
                                              <p:pRg st="6" end="6"/>
                                            </p:txEl>
                                          </p:spTgt>
                                        </p:tgtEl>
                                      </p:cBhvr>
                                    </p:animEffect>
                                    <p:animScale>
                                      <p:cBhvr>
                                        <p:cTn id="62" dur="770" decel="100000"/>
                                        <p:tgtEl>
                                          <p:spTgt spid="3">
                                            <p:txEl>
                                              <p:pRg st="6" end="6"/>
                                            </p:txEl>
                                          </p:spTgt>
                                        </p:tgtEl>
                                      </p:cBhvr>
                                      <p:from x="10000" y="10000"/>
                                      <p:to x="200000" y="450000"/>
                                    </p:animScale>
                                    <p:animScale>
                                      <p:cBhvr>
                                        <p:cTn id="63" dur="1230" accel="100000" fill="hold">
                                          <p:stCondLst>
                                            <p:cond delay="770"/>
                                          </p:stCondLst>
                                        </p:cTn>
                                        <p:tgtEl>
                                          <p:spTgt spid="3">
                                            <p:txEl>
                                              <p:pRg st="6" end="6"/>
                                            </p:txEl>
                                          </p:spTgt>
                                        </p:tgtEl>
                                      </p:cBhvr>
                                      <p:from x="200000" y="450000"/>
                                      <p:to x="100000" y="100000"/>
                                    </p:animScale>
                                    <p:set>
                                      <p:cBhvr>
                                        <p:cTn id="64" dur="770" fill="hold"/>
                                        <p:tgtEl>
                                          <p:spTgt spid="3">
                                            <p:txEl>
                                              <p:pRg st="6" end="6"/>
                                            </p:txEl>
                                          </p:spTgt>
                                        </p:tgtEl>
                                        <p:attrNameLst>
                                          <p:attrName>ppt_x</p:attrName>
                                        </p:attrNameLst>
                                      </p:cBhvr>
                                      <p:to>
                                        <p:strVal val="(0.5)"/>
                                      </p:to>
                                    </p:set>
                                    <p:anim from="(0.5)" to="(#ppt_x)" calcmode="lin" valueType="num">
                                      <p:cBhvr>
                                        <p:cTn id="65" dur="1230" accel="100000" fill="hold">
                                          <p:stCondLst>
                                            <p:cond delay="770"/>
                                          </p:stCondLst>
                                        </p:cTn>
                                        <p:tgtEl>
                                          <p:spTgt spid="3">
                                            <p:txEl>
                                              <p:pRg st="6" end="6"/>
                                            </p:txEl>
                                          </p:spTgt>
                                        </p:tgtEl>
                                        <p:attrNameLst>
                                          <p:attrName>ppt_x</p:attrName>
                                        </p:attrNameLst>
                                      </p:cBhvr>
                                    </p:anim>
                                    <p:set>
                                      <p:cBhvr>
                                        <p:cTn id="66" dur="770" fill="hold"/>
                                        <p:tgtEl>
                                          <p:spTgt spid="3">
                                            <p:txEl>
                                              <p:pRg st="6" end="6"/>
                                            </p:txEl>
                                          </p:spTgt>
                                        </p:tgtEl>
                                        <p:attrNameLst>
                                          <p:attrName>ppt_y</p:attrName>
                                        </p:attrNameLst>
                                      </p:cBhvr>
                                      <p:to>
                                        <p:strVal val="(#ppt_y+0.4)"/>
                                      </p:to>
                                    </p:set>
                                    <p:anim from="(#ppt_y+0.4)" to="(#ppt_y)" calcmode="lin" valueType="num">
                                      <p:cBhvr>
                                        <p:cTn id="67" dur="1230" accel="100000" fill="hold">
                                          <p:stCondLst>
                                            <p:cond delay="770"/>
                                          </p:stCondLst>
                                        </p:cTn>
                                        <p:tgtEl>
                                          <p:spTgt spid="3">
                                            <p:txEl>
                                              <p:pRg st="6" end="6"/>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95400"/>
          </a:xfrm>
          <a:effectLst>
            <a:glow rad="228600">
              <a:schemeClr val="accent1">
                <a:satMod val="175000"/>
                <a:alpha val="40000"/>
              </a:schemeClr>
            </a:glow>
          </a:effectLst>
          <a:scene3d>
            <a:camera prst="orthographicFront"/>
            <a:lightRig rig="soft" dir="t">
              <a:rot lat="0" lon="0" rev="16800000"/>
            </a:lightRig>
          </a:scene3d>
          <a:sp3d>
            <a:bevelT w="114300" prst="artDeco"/>
          </a:sp3d>
        </p:spPr>
        <p:style>
          <a:lnRef idx="2">
            <a:schemeClr val="dk1"/>
          </a:lnRef>
          <a:fillRef idx="1">
            <a:schemeClr val="lt1"/>
          </a:fillRef>
          <a:effectRef idx="0">
            <a:schemeClr val="dk1"/>
          </a:effectRef>
          <a:fontRef idx="minor">
            <a:schemeClr val="dk1"/>
          </a:fontRef>
        </p:style>
        <p:txBody>
          <a:bodyPr>
            <a:noAutofit/>
            <a:scene3d>
              <a:camera prst="orthographicFront"/>
              <a:lightRig rig="soft" dir="t">
                <a:rot lat="0" lon="0" rev="16800000"/>
              </a:lightRig>
            </a:scene3d>
            <a:sp3d prstMaterial="softEdge">
              <a:bevelT w="38100" h="38100"/>
            </a:sp3d>
          </a:bodyPr>
          <a:lstStyle/>
          <a:p>
            <a:r>
              <a:rPr lang="ar-SA" sz="4400" dirty="0">
                <a:solidFill>
                  <a:schemeClr val="bg1"/>
                </a:solidFill>
              </a:rPr>
              <a:t>خلفاء العصر العباسي الأول</a:t>
            </a:r>
            <a:br>
              <a:rPr lang="ar-SA" sz="4400" dirty="0">
                <a:solidFill>
                  <a:schemeClr val="bg1"/>
                </a:solidFill>
              </a:rPr>
            </a:br>
            <a:r>
              <a:rPr lang="ar-SA" sz="4400" dirty="0">
                <a:solidFill>
                  <a:schemeClr val="bg1"/>
                </a:solidFill>
              </a:rPr>
              <a:t>(132 ــ 232 هـــ )</a:t>
            </a:r>
            <a:endParaRPr lang="en-GB" sz="4400" dirty="0">
              <a:solidFill>
                <a:schemeClr val="bg1"/>
              </a:solidFill>
            </a:endParaRPr>
          </a:p>
        </p:txBody>
      </p:sp>
      <p:sp>
        <p:nvSpPr>
          <p:cNvPr id="3" name="Content Placeholder 2"/>
          <p:cNvSpPr>
            <a:spLocks noGrp="1"/>
          </p:cNvSpPr>
          <p:nvPr>
            <p:ph idx="1"/>
          </p:nvPr>
        </p:nvSpPr>
        <p:spPr>
          <a:solidFill>
            <a:schemeClr val="tx1"/>
          </a:solidFill>
        </p:spPr>
        <p:style>
          <a:lnRef idx="3">
            <a:schemeClr val="lt1"/>
          </a:lnRef>
          <a:fillRef idx="1">
            <a:schemeClr val="dk1"/>
          </a:fillRef>
          <a:effectRef idx="1">
            <a:schemeClr val="dk1"/>
          </a:effectRef>
          <a:fontRef idx="minor">
            <a:schemeClr val="lt1"/>
          </a:fontRef>
        </p:style>
        <p:txBody>
          <a:bodyPr>
            <a:normAutofit fontScale="92500"/>
          </a:bodyPr>
          <a:lstStyle/>
          <a:p>
            <a:pPr algn="r">
              <a:buNone/>
            </a:pPr>
            <a:r>
              <a:rPr lang="ar-SA" sz="4400" b="1" dirty="0">
                <a:solidFill>
                  <a:sysClr val="windowText" lastClr="000000"/>
                </a:solidFill>
                <a:effectLst>
                  <a:outerShdw blurRad="38100" dist="38100" dir="2700000" algn="tl">
                    <a:srgbClr val="000000">
                      <a:alpha val="43137"/>
                    </a:srgbClr>
                  </a:outerShdw>
                </a:effectLst>
              </a:rPr>
              <a:t>1 ـ أبو العباس السفاح ( 132 ــ 136 هــ ) </a:t>
            </a:r>
          </a:p>
          <a:p>
            <a:pPr algn="r">
              <a:buNone/>
            </a:pPr>
            <a:r>
              <a:rPr lang="ar-SA" sz="4400" b="1" dirty="0">
                <a:solidFill>
                  <a:sysClr val="windowText" lastClr="000000"/>
                </a:solidFill>
                <a:effectLst>
                  <a:outerShdw blurRad="38100" dist="38100" dir="2700000" algn="tl">
                    <a:srgbClr val="000000">
                      <a:alpha val="43137"/>
                    </a:srgbClr>
                  </a:outerShdw>
                </a:effectLst>
              </a:rPr>
              <a:t>2 ـ أبو جعفر المنصور ( 136 ـ 158 هـ ) </a:t>
            </a:r>
          </a:p>
          <a:p>
            <a:pPr algn="r">
              <a:buNone/>
            </a:pPr>
            <a:r>
              <a:rPr lang="ar-SA" sz="4400" b="1" dirty="0">
                <a:solidFill>
                  <a:sysClr val="windowText" lastClr="000000"/>
                </a:solidFill>
                <a:effectLst>
                  <a:outerShdw blurRad="38100" dist="38100" dir="2700000" algn="tl">
                    <a:srgbClr val="000000">
                      <a:alpha val="43137"/>
                    </a:srgbClr>
                  </a:outerShdw>
                </a:effectLst>
              </a:rPr>
              <a:t>3 ـ محمد المهدي ( 158 ـ 169 هـ ) </a:t>
            </a:r>
          </a:p>
          <a:p>
            <a:pPr algn="r">
              <a:buNone/>
            </a:pPr>
            <a:r>
              <a:rPr lang="ar-SA" sz="4400" b="1" dirty="0">
                <a:solidFill>
                  <a:sysClr val="windowText" lastClr="000000"/>
                </a:solidFill>
                <a:effectLst>
                  <a:outerShdw blurRad="38100" dist="38100" dir="2700000" algn="tl">
                    <a:srgbClr val="000000">
                      <a:alpha val="43137"/>
                    </a:srgbClr>
                  </a:outerShdw>
                </a:effectLst>
              </a:rPr>
              <a:t>4 ـ موسى الهادي ( 169 ـ 170 هـ ) </a:t>
            </a:r>
          </a:p>
          <a:p>
            <a:pPr algn="r">
              <a:buNone/>
            </a:pPr>
            <a:r>
              <a:rPr lang="ar-SA" sz="4400" b="1" dirty="0">
                <a:solidFill>
                  <a:sysClr val="windowText" lastClr="000000"/>
                </a:solidFill>
                <a:effectLst>
                  <a:outerShdw blurRad="38100" dist="38100" dir="2700000" algn="tl">
                    <a:srgbClr val="000000">
                      <a:alpha val="43137"/>
                    </a:srgbClr>
                  </a:outerShdw>
                </a:effectLst>
              </a:rPr>
              <a:t>5 ـ هارون الرشيد ( 170 ـ 193 هـ ) </a:t>
            </a:r>
          </a:p>
          <a:p>
            <a:pPr algn="r">
              <a:buNone/>
            </a:pPr>
            <a:r>
              <a:rPr lang="ar-SA" sz="4000" b="1" dirty="0">
                <a:solidFill>
                  <a:sysClr val="windowText" lastClr="000000"/>
                </a:solidFill>
                <a:effectLst>
                  <a:outerShdw blurRad="38100" dist="38100" dir="2700000" algn="tl">
                    <a:srgbClr val="000000">
                      <a:alpha val="43137"/>
                    </a:srgbClr>
                  </a:outerShdw>
                </a:effectLst>
              </a:rPr>
              <a:t> </a:t>
            </a:r>
            <a:endParaRPr lang="en-GB" sz="4000" b="1" dirty="0">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2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0" dur="2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0"/>
          </a:xfrm>
          <a:effectLst>
            <a:glow rad="228600">
              <a:schemeClr val="accent1">
                <a:satMod val="175000"/>
                <a:alpha val="40000"/>
              </a:schemeClr>
            </a:glow>
          </a:effectLst>
          <a:scene3d>
            <a:camera prst="orthographicFront"/>
            <a:lightRig rig="soft" dir="t">
              <a:rot lat="0" lon="0" rev="16800000"/>
            </a:lightRig>
          </a:scene3d>
          <a:sp3d>
            <a:bevelT w="139700" prst="cross"/>
          </a:sp3d>
        </p:spPr>
        <p:style>
          <a:lnRef idx="2">
            <a:schemeClr val="accent1"/>
          </a:lnRef>
          <a:fillRef idx="1">
            <a:schemeClr val="lt1"/>
          </a:fillRef>
          <a:effectRef idx="0">
            <a:schemeClr val="accent1"/>
          </a:effectRef>
          <a:fontRef idx="minor">
            <a:schemeClr val="dk1"/>
          </a:fontRef>
        </p:style>
        <p:txBody>
          <a:bodyPr>
            <a:noAutofit/>
            <a:scene3d>
              <a:camera prst="orthographicFront"/>
              <a:lightRig rig="soft" dir="t">
                <a:rot lat="0" lon="0" rev="16800000"/>
              </a:lightRig>
            </a:scene3d>
            <a:sp3d prstMaterial="softEdge">
              <a:bevelT w="38100" h="38100"/>
            </a:sp3d>
          </a:bodyPr>
          <a:lstStyle/>
          <a:p>
            <a:r>
              <a:rPr lang="ar-SA" sz="4800" dirty="0">
                <a:solidFill>
                  <a:schemeClr val="bg1"/>
                </a:solidFill>
              </a:rPr>
              <a:t>خلفاء العصر العباسي الأول</a:t>
            </a:r>
            <a:br>
              <a:rPr lang="ar-SA" sz="4800" dirty="0">
                <a:solidFill>
                  <a:schemeClr val="bg1"/>
                </a:solidFill>
              </a:rPr>
            </a:br>
            <a:r>
              <a:rPr lang="ar-SA" sz="4800" dirty="0">
                <a:solidFill>
                  <a:schemeClr val="bg1"/>
                </a:solidFill>
              </a:rPr>
              <a:t>(132 ــ 232 هـــ )</a:t>
            </a:r>
            <a:endParaRPr lang="en-GB" sz="4800" dirty="0"/>
          </a:p>
        </p:txBody>
      </p:sp>
      <p:sp>
        <p:nvSpPr>
          <p:cNvPr id="3" name="Content Placeholder 2"/>
          <p:cNvSpPr>
            <a:spLocks noGrp="1"/>
          </p:cNvSpPr>
          <p:nvPr>
            <p:ph idx="1"/>
          </p:nvPr>
        </p:nvSpPr>
        <p:spPr>
          <a:solidFill>
            <a:schemeClr val="tx1"/>
          </a:solidFill>
        </p:spPr>
        <p:style>
          <a:lnRef idx="3">
            <a:schemeClr val="lt1"/>
          </a:lnRef>
          <a:fillRef idx="1">
            <a:schemeClr val="dk1"/>
          </a:fillRef>
          <a:effectRef idx="1">
            <a:schemeClr val="dk1"/>
          </a:effectRef>
          <a:fontRef idx="minor">
            <a:schemeClr val="lt1"/>
          </a:fontRef>
        </p:style>
        <p:txBody>
          <a:bodyPr/>
          <a:lstStyle/>
          <a:p>
            <a:pPr algn="r">
              <a:buNone/>
            </a:pPr>
            <a:r>
              <a:rPr lang="ar-SA" b="1" dirty="0">
                <a:solidFill>
                  <a:sysClr val="windowText" lastClr="000000"/>
                </a:solidFill>
                <a:effectLst>
                  <a:outerShdw blurRad="38100" dist="38100" dir="2700000" algn="tl">
                    <a:srgbClr val="000000">
                      <a:alpha val="43137"/>
                    </a:srgbClr>
                  </a:outerShdw>
                </a:effectLst>
              </a:rPr>
              <a:t> </a:t>
            </a:r>
            <a:r>
              <a:rPr lang="ar-SA" sz="4800" b="1" dirty="0">
                <a:solidFill>
                  <a:sysClr val="windowText" lastClr="000000"/>
                </a:solidFill>
                <a:effectLst>
                  <a:outerShdw blurRad="38100" dist="38100" dir="2700000" algn="tl">
                    <a:srgbClr val="000000">
                      <a:alpha val="43137"/>
                    </a:srgbClr>
                  </a:outerShdw>
                </a:effectLst>
              </a:rPr>
              <a:t>6 ـ محمد الأمين ( 193 ـ 198 هـ ) </a:t>
            </a:r>
          </a:p>
          <a:p>
            <a:pPr algn="r">
              <a:buNone/>
            </a:pPr>
            <a:r>
              <a:rPr lang="ar-SA" sz="4800" b="1" dirty="0">
                <a:solidFill>
                  <a:sysClr val="windowText" lastClr="000000"/>
                </a:solidFill>
                <a:effectLst>
                  <a:outerShdw blurRad="38100" dist="38100" dir="2700000" algn="tl">
                    <a:srgbClr val="000000">
                      <a:alpha val="43137"/>
                    </a:srgbClr>
                  </a:outerShdw>
                </a:effectLst>
              </a:rPr>
              <a:t> 7 ـ المأمون ( 198 ـ 218 هـ ) </a:t>
            </a:r>
          </a:p>
          <a:p>
            <a:pPr algn="r">
              <a:buNone/>
            </a:pPr>
            <a:r>
              <a:rPr lang="ar-SA" sz="4800" b="1" dirty="0">
                <a:solidFill>
                  <a:sysClr val="windowText" lastClr="000000"/>
                </a:solidFill>
                <a:effectLst>
                  <a:outerShdw blurRad="38100" dist="38100" dir="2700000" algn="tl">
                    <a:srgbClr val="000000">
                      <a:alpha val="43137"/>
                    </a:srgbClr>
                  </a:outerShdw>
                </a:effectLst>
              </a:rPr>
              <a:t> 8 ـ المعتصم بالله ( 218 ـ 227 هــ )</a:t>
            </a:r>
          </a:p>
          <a:p>
            <a:pPr algn="r">
              <a:buNone/>
            </a:pPr>
            <a:r>
              <a:rPr lang="ar-SA" sz="4800" b="1" dirty="0">
                <a:solidFill>
                  <a:sysClr val="windowText" lastClr="000000"/>
                </a:solidFill>
                <a:effectLst>
                  <a:outerShdw blurRad="38100" dist="38100" dir="2700000" algn="tl">
                    <a:srgbClr val="000000">
                      <a:alpha val="43137"/>
                    </a:srgbClr>
                  </a:outerShdw>
                </a:effectLst>
              </a:rPr>
              <a:t>9 ـ الواثق بالله ( 227 ـ 232 هـ )</a:t>
            </a:r>
            <a:endParaRPr lang="en-GB" sz="4800" b="1" dirty="0">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3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30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3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30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3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3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341438"/>
          </a:xfrm>
        </p:spPr>
        <p:style>
          <a:lnRef idx="2">
            <a:schemeClr val="dk1"/>
          </a:lnRef>
          <a:fillRef idx="1">
            <a:schemeClr val="lt1"/>
          </a:fillRef>
          <a:effectRef idx="0">
            <a:schemeClr val="dk1"/>
          </a:effectRef>
          <a:fontRef idx="minor">
            <a:schemeClr val="dk1"/>
          </a:fontRef>
        </p:style>
        <p:txBody>
          <a:bodyPr>
            <a:noAutofit/>
          </a:bodyPr>
          <a:lstStyle/>
          <a:p>
            <a:pPr algn="ctr"/>
            <a:r>
              <a:rPr lang="ar-SA" sz="7200" dirty="0">
                <a:ln w="6350">
                  <a:solidFill>
                    <a:schemeClr val="bg1"/>
                  </a:solidFill>
                </a:ln>
                <a:solidFill>
                  <a:sysClr val="windowText" lastClr="000000"/>
                </a:solidFill>
                <a:latin typeface="Arabic Typesetting" pitchFamily="66" charset="-78"/>
                <a:cs typeface="Arabic Typesetting" pitchFamily="66" charset="-78"/>
              </a:rPr>
              <a:t> </a:t>
            </a:r>
            <a:r>
              <a:rPr lang="ar-SA" sz="7200" cap="all" dirty="0">
                <a:ln w="9000" cmpd="sng">
                  <a:solidFill>
                    <a:schemeClr val="bg1"/>
                  </a:solidFill>
                  <a:prstDash val="solid"/>
                </a:ln>
                <a:solidFill>
                  <a:sysClr val="windowText" lastClr="000000"/>
                </a:solidFill>
                <a:effectLst>
                  <a:reflection blurRad="12700" stA="28000" endPos="45000" dist="1000" dir="5400000" sy="-100000" algn="bl" rotWithShape="0"/>
                </a:effectLst>
                <a:latin typeface="Arabic Typesetting" pitchFamily="66" charset="-78"/>
                <a:cs typeface="Arabic Typesetting" pitchFamily="66" charset="-78"/>
              </a:rPr>
              <a:t>مصادر تاريخ الدولة العباسية</a:t>
            </a:r>
            <a:endParaRPr lang="en-GB" sz="7200" dirty="0">
              <a:ln w="6350">
                <a:solidFill>
                  <a:schemeClr val="bg1"/>
                </a:solidFill>
              </a:ln>
              <a:solidFill>
                <a:sysClr val="windowText" lastClr="000000"/>
              </a:solidFill>
              <a:latin typeface="Arabic Typesetting" pitchFamily="66" charset="-78"/>
              <a:cs typeface="Arabic Typesetting" pitchFamily="66" charset="-78"/>
            </a:endParaRPr>
          </a:p>
        </p:txBody>
      </p:sp>
      <p:sp>
        <p:nvSpPr>
          <p:cNvPr id="3" name="Content Placeholder 2"/>
          <p:cNvSpPr>
            <a:spLocks noGrp="1"/>
          </p:cNvSpPr>
          <p:nvPr>
            <p:ph idx="1"/>
          </p:nvPr>
        </p:nvSpPr>
        <p:spPr>
          <a:xfrm>
            <a:off x="0" y="1481328"/>
            <a:ext cx="9144000" cy="5376672"/>
          </a:xfrm>
        </p:spPr>
        <p:style>
          <a:lnRef idx="2">
            <a:schemeClr val="dk1"/>
          </a:lnRef>
          <a:fillRef idx="1">
            <a:schemeClr val="lt1"/>
          </a:fillRef>
          <a:effectRef idx="0">
            <a:schemeClr val="dk1"/>
          </a:effectRef>
          <a:fontRef idx="minor">
            <a:schemeClr val="dk1"/>
          </a:fontRef>
        </p:style>
        <p:txBody>
          <a:bodyPr>
            <a:noAutofit/>
          </a:bodyPr>
          <a:lstStyle/>
          <a:p>
            <a:pPr algn="r">
              <a:buNone/>
            </a:pPr>
            <a:r>
              <a:rPr lang="ar-SA" sz="3200" b="1" dirty="0">
                <a:solidFill>
                  <a:sysClr val="windowText" lastClr="000000"/>
                </a:solidFill>
                <a:effectLst>
                  <a:outerShdw blurRad="38100" dist="38100" dir="2700000" algn="tl">
                    <a:srgbClr val="000000">
                      <a:alpha val="43137"/>
                    </a:srgbClr>
                  </a:outerShdw>
                </a:effectLst>
              </a:rPr>
              <a:t>أ ـ الأوراق الرسمية ( الوثائق ) </a:t>
            </a:r>
          </a:p>
          <a:p>
            <a:pPr algn="r">
              <a:buNone/>
            </a:pPr>
            <a:r>
              <a:rPr lang="ar-SA" sz="3200" b="1" dirty="0">
                <a:solidFill>
                  <a:sysClr val="windowText" lastClr="000000"/>
                </a:solidFill>
                <a:effectLst>
                  <a:outerShdw blurRad="38100" dist="38100" dir="2700000" algn="tl">
                    <a:srgbClr val="000000">
                      <a:alpha val="43137"/>
                    </a:srgbClr>
                  </a:outerShdw>
                </a:effectLst>
              </a:rPr>
              <a:t>ب ــ النقود</a:t>
            </a:r>
          </a:p>
          <a:p>
            <a:pPr algn="r">
              <a:buNone/>
            </a:pPr>
            <a:r>
              <a:rPr lang="ar-SA" sz="3200" b="1" dirty="0">
                <a:solidFill>
                  <a:sysClr val="windowText" lastClr="000000"/>
                </a:solidFill>
                <a:effectLst>
                  <a:outerShdw blurRad="38100" dist="38100" dir="2700000" algn="tl">
                    <a:srgbClr val="000000">
                      <a:alpha val="43137"/>
                    </a:srgbClr>
                  </a:outerShdw>
                </a:effectLst>
              </a:rPr>
              <a:t>ج ـ الآثار</a:t>
            </a:r>
          </a:p>
          <a:p>
            <a:pPr algn="r">
              <a:buNone/>
            </a:pPr>
            <a:r>
              <a:rPr lang="ar-SA" sz="3200" b="1" dirty="0">
                <a:solidFill>
                  <a:sysClr val="windowText" lastClr="000000"/>
                </a:solidFill>
                <a:effectLst>
                  <a:outerShdw blurRad="38100" dist="38100" dir="2700000" algn="tl">
                    <a:srgbClr val="000000">
                      <a:alpha val="43137"/>
                    </a:srgbClr>
                  </a:outerShdw>
                </a:effectLst>
              </a:rPr>
              <a:t>د ــ  المصادر العربية المكتوبة:</a:t>
            </a:r>
          </a:p>
          <a:p>
            <a:pPr algn="r">
              <a:buNone/>
            </a:pPr>
            <a:r>
              <a:rPr lang="ar-SA" sz="3200" b="1" dirty="0">
                <a:solidFill>
                  <a:sysClr val="windowText" lastClr="000000"/>
                </a:solidFill>
                <a:effectLst>
                  <a:outerShdw blurRad="38100" dist="38100" dir="2700000" algn="tl">
                    <a:srgbClr val="000000">
                      <a:alpha val="43137"/>
                    </a:srgbClr>
                  </a:outerShdw>
                </a:effectLst>
              </a:rPr>
              <a:t>1 ـ كتاب أخبار الدولة العباسية لمؤلف مجهول من القرن الثالث الهجري.</a:t>
            </a:r>
          </a:p>
          <a:p>
            <a:pPr algn="r">
              <a:buNone/>
            </a:pPr>
            <a:r>
              <a:rPr lang="ar-SA" sz="3200" b="1" dirty="0">
                <a:solidFill>
                  <a:sysClr val="windowText" lastClr="000000"/>
                </a:solidFill>
                <a:effectLst>
                  <a:outerShdw blurRad="38100" dist="38100" dir="2700000" algn="tl">
                    <a:srgbClr val="000000">
                      <a:alpha val="43137"/>
                    </a:srgbClr>
                  </a:outerShdw>
                </a:effectLst>
              </a:rPr>
              <a:t>2 ـ النبراس في تاريخ خلفاء بني العباس لأبي الخطاب عمر بن دحية الكلبي ت 633 هــ .</a:t>
            </a:r>
          </a:p>
          <a:p>
            <a:pPr algn="r">
              <a:buNone/>
            </a:pPr>
            <a:r>
              <a:rPr lang="ar-SA" sz="3200" b="1" dirty="0">
                <a:solidFill>
                  <a:sysClr val="windowText" lastClr="000000"/>
                </a:solidFill>
                <a:effectLst>
                  <a:outerShdw blurRad="38100" dist="38100" dir="2700000" algn="tl">
                    <a:srgbClr val="000000">
                      <a:alpha val="43137"/>
                    </a:srgbClr>
                  </a:outerShdw>
                </a:effectLst>
              </a:rPr>
              <a:t> 3 ـ تاريخ اليعقوبي لأحمد بن أبي يعقوب ت عام 282 هــ .</a:t>
            </a:r>
          </a:p>
        </p:txBody>
      </p:sp>
    </p:spTree>
    <p:extLst>
      <p:ext uri="{BB962C8B-B14F-4D97-AF65-F5344CB8AC3E}">
        <p14:creationId xmlns:p14="http://schemas.microsoft.com/office/powerpoint/2010/main" val="1019420931"/>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tx1"/>
          </a:solidFill>
        </p:spPr>
        <p:style>
          <a:lnRef idx="3">
            <a:schemeClr val="lt1"/>
          </a:lnRef>
          <a:fillRef idx="1">
            <a:schemeClr val="dk1"/>
          </a:fillRef>
          <a:effectRef idx="1">
            <a:schemeClr val="dk1"/>
          </a:effectRef>
          <a:fontRef idx="minor">
            <a:schemeClr val="lt1"/>
          </a:fontRef>
        </p:style>
        <p:txBody>
          <a:bodyPr>
            <a:noAutofit/>
          </a:bodyPr>
          <a:lstStyle/>
          <a:p>
            <a:pPr algn="ctr"/>
            <a:r>
              <a:rPr lang="ar-SA" sz="7200" dirty="0">
                <a:ln w="6350">
                  <a:solidFill>
                    <a:sysClr val="windowText" lastClr="000000"/>
                  </a:solidFill>
                </a:ln>
                <a:solidFill>
                  <a:sysClr val="windowText" lastClr="000000"/>
                </a:solidFill>
                <a:latin typeface="Arabic Typesetting" pitchFamily="66" charset="-78"/>
                <a:cs typeface="Arabic Typesetting" pitchFamily="66" charset="-78"/>
              </a:rPr>
              <a:t> </a:t>
            </a:r>
            <a:r>
              <a:rPr lang="ar-SA" sz="7200" cap="all" dirty="0">
                <a:ln w="9000" cmpd="sng">
                  <a:solidFill>
                    <a:sysClr val="windowText" lastClr="000000"/>
                  </a:solidFill>
                  <a:prstDash val="solid"/>
                </a:ln>
                <a:solidFill>
                  <a:sysClr val="windowText" lastClr="000000"/>
                </a:solidFill>
                <a:effectLst>
                  <a:reflection blurRad="12700" stA="28000" endPos="45000" dist="1000" dir="5400000" sy="-100000" algn="bl" rotWithShape="0"/>
                </a:effectLst>
                <a:latin typeface="Arabic Typesetting" pitchFamily="66" charset="-78"/>
                <a:cs typeface="Arabic Typesetting" pitchFamily="66" charset="-78"/>
              </a:rPr>
              <a:t>مصادر تاريخ الدولة العباسية</a:t>
            </a:r>
            <a:endParaRPr lang="en-GB" sz="7200" dirty="0">
              <a:ln w="6350">
                <a:solidFill>
                  <a:sysClr val="windowText" lastClr="000000"/>
                </a:solidFill>
              </a:ln>
              <a:solidFill>
                <a:sysClr val="windowText" lastClr="000000"/>
              </a:solidFill>
              <a:latin typeface="Arabic Typesetting" pitchFamily="66" charset="-78"/>
              <a:cs typeface="Arabic Typesetting" pitchFamily="66" charset="-78"/>
            </a:endParaRPr>
          </a:p>
        </p:txBody>
      </p:sp>
      <p:sp>
        <p:nvSpPr>
          <p:cNvPr id="3" name="Content Placeholder 2"/>
          <p:cNvSpPr>
            <a:spLocks noGrp="1"/>
          </p:cNvSpPr>
          <p:nvPr>
            <p:ph idx="1"/>
          </p:nvPr>
        </p:nvSpPr>
        <p:spPr>
          <a:xfrm>
            <a:off x="0" y="1481328"/>
            <a:ext cx="9144000" cy="5376672"/>
          </a:xfrm>
          <a:solidFill>
            <a:schemeClr val="tx1"/>
          </a:solidFill>
        </p:spPr>
        <p:style>
          <a:lnRef idx="3">
            <a:schemeClr val="lt1"/>
          </a:lnRef>
          <a:fillRef idx="1">
            <a:schemeClr val="dk1"/>
          </a:fillRef>
          <a:effectRef idx="1">
            <a:schemeClr val="dk1"/>
          </a:effectRef>
          <a:fontRef idx="minor">
            <a:schemeClr val="lt1"/>
          </a:fontRef>
        </p:style>
        <p:txBody>
          <a:bodyPr>
            <a:noAutofit/>
          </a:bodyPr>
          <a:lstStyle/>
          <a:p>
            <a:pPr algn="r">
              <a:buNone/>
            </a:pPr>
            <a:r>
              <a:rPr lang="ar-SA" sz="3600" b="1" dirty="0">
                <a:solidFill>
                  <a:sysClr val="windowText" lastClr="000000"/>
                </a:solidFill>
                <a:effectLst>
                  <a:outerShdw blurRad="38100" dist="38100" dir="2700000" algn="tl">
                    <a:srgbClr val="000000">
                      <a:alpha val="43137"/>
                    </a:srgbClr>
                  </a:outerShdw>
                </a:effectLst>
              </a:rPr>
              <a:t>4 ـ تاريخ الرسل والملوك للطبري ت 310 هــ.</a:t>
            </a:r>
          </a:p>
          <a:p>
            <a:pPr algn="r">
              <a:buNone/>
            </a:pPr>
            <a:r>
              <a:rPr lang="ar-SA" sz="3600" b="1" dirty="0">
                <a:solidFill>
                  <a:sysClr val="windowText" lastClr="000000"/>
                </a:solidFill>
                <a:effectLst>
                  <a:outerShdw blurRad="38100" dist="38100" dir="2700000" algn="tl">
                    <a:srgbClr val="000000">
                      <a:alpha val="43137"/>
                    </a:srgbClr>
                  </a:outerShdw>
                </a:effectLst>
              </a:rPr>
              <a:t>5 ـ الأوراق في أخبار الخلفاء والشعراء لأبي بكر الصولي ت 335 هــ .</a:t>
            </a:r>
          </a:p>
          <a:p>
            <a:pPr algn="r">
              <a:buNone/>
            </a:pPr>
            <a:r>
              <a:rPr lang="ar-SA" sz="3600" b="1" dirty="0">
                <a:solidFill>
                  <a:sysClr val="windowText" lastClr="000000"/>
                </a:solidFill>
                <a:effectLst>
                  <a:outerShdw blurRad="38100" dist="38100" dir="2700000" algn="tl">
                    <a:srgbClr val="000000">
                      <a:alpha val="43137"/>
                    </a:srgbClr>
                  </a:outerShdw>
                </a:effectLst>
              </a:rPr>
              <a:t>6 ـ الأغاني للأصفهاني ت 356 هــ .</a:t>
            </a:r>
          </a:p>
          <a:p>
            <a:pPr algn="r">
              <a:buNone/>
            </a:pPr>
            <a:r>
              <a:rPr lang="ar-SA" sz="3600" b="1" dirty="0">
                <a:solidFill>
                  <a:sysClr val="windowText" lastClr="000000"/>
                </a:solidFill>
                <a:effectLst>
                  <a:outerShdw blurRad="38100" dist="38100" dir="2700000" algn="tl">
                    <a:srgbClr val="000000">
                      <a:alpha val="43137"/>
                    </a:srgbClr>
                  </a:outerShdw>
                </a:effectLst>
              </a:rPr>
              <a:t>7 ـ تجارب الأمم وتعاقب الهمم لمسكويه ت 421 هــ. </a:t>
            </a:r>
          </a:p>
          <a:p>
            <a:pPr algn="r">
              <a:buNone/>
            </a:pPr>
            <a:r>
              <a:rPr lang="ar-SA" sz="3600" b="1" dirty="0">
                <a:solidFill>
                  <a:sysClr val="windowText" lastClr="000000"/>
                </a:solidFill>
                <a:effectLst>
                  <a:outerShdw blurRad="38100" dist="38100" dir="2700000" algn="tl">
                    <a:srgbClr val="000000">
                      <a:alpha val="43137"/>
                    </a:srgbClr>
                  </a:outerShdw>
                </a:effectLst>
              </a:rPr>
              <a:t>8 ـ المنتظم في أخبار الملوك والأمم لأبي الفرج عبد الرحمن بن الجوزي ت 579 هــ.</a:t>
            </a:r>
          </a:p>
          <a:p>
            <a:pPr algn="r">
              <a:buNone/>
            </a:pPr>
            <a:r>
              <a:rPr lang="ar-SA" sz="3600" b="1" dirty="0">
                <a:solidFill>
                  <a:sysClr val="windowText" lastClr="000000"/>
                </a:solidFill>
                <a:effectLst>
                  <a:outerShdw blurRad="38100" dist="38100" dir="2700000" algn="tl">
                    <a:srgbClr val="000000">
                      <a:alpha val="43137"/>
                    </a:srgbClr>
                  </a:outerShdw>
                </a:effectLst>
              </a:rPr>
              <a:t>9 ـ الكامل في التاريخ لابن الأثير ت 630 هــ .</a:t>
            </a:r>
          </a:p>
        </p:txBody>
      </p:sp>
    </p:spTree>
    <p:extLst>
      <p:ext uri="{BB962C8B-B14F-4D97-AF65-F5344CB8AC3E}">
        <p14:creationId xmlns:p14="http://schemas.microsoft.com/office/powerpoint/2010/main" val="4212726864"/>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tx1"/>
          </a:solidFill>
        </p:spPr>
        <p:style>
          <a:lnRef idx="3">
            <a:schemeClr val="lt1"/>
          </a:lnRef>
          <a:fillRef idx="1">
            <a:schemeClr val="dk1"/>
          </a:fillRef>
          <a:effectRef idx="1">
            <a:schemeClr val="dk1"/>
          </a:effectRef>
          <a:fontRef idx="minor">
            <a:schemeClr val="lt1"/>
          </a:fontRef>
        </p:style>
        <p:txBody>
          <a:bodyPr>
            <a:noAutofit/>
          </a:bodyPr>
          <a:lstStyle/>
          <a:p>
            <a:pPr algn="ctr"/>
            <a:r>
              <a:rPr lang="ar-SA" sz="7200" dirty="0">
                <a:ln w="6350">
                  <a:solidFill>
                    <a:schemeClr val="bg1"/>
                  </a:solidFill>
                </a:ln>
                <a:solidFill>
                  <a:sysClr val="windowText" lastClr="000000"/>
                </a:solidFill>
                <a:latin typeface="Arabic Typesetting" pitchFamily="66" charset="-78"/>
                <a:cs typeface="Arabic Typesetting" pitchFamily="66" charset="-78"/>
              </a:rPr>
              <a:t> </a:t>
            </a:r>
            <a:r>
              <a:rPr lang="ar-SA" sz="7200" cap="all" dirty="0">
                <a:ln w="9000" cmpd="sng">
                  <a:solidFill>
                    <a:schemeClr val="bg1"/>
                  </a:solidFill>
                  <a:prstDash val="solid"/>
                </a:ln>
                <a:solidFill>
                  <a:sysClr val="windowText" lastClr="000000"/>
                </a:solidFill>
                <a:effectLst>
                  <a:reflection blurRad="12700" stA="28000" endPos="45000" dist="1000" dir="5400000" sy="-100000" algn="bl" rotWithShape="0"/>
                </a:effectLst>
                <a:latin typeface="Arabic Typesetting" pitchFamily="66" charset="-78"/>
                <a:cs typeface="Arabic Typesetting" pitchFamily="66" charset="-78"/>
              </a:rPr>
              <a:t>مصادر تاريخ الدولة العباسية</a:t>
            </a:r>
            <a:endParaRPr lang="en-GB" sz="7200" dirty="0">
              <a:ln w="6350">
                <a:solidFill>
                  <a:schemeClr val="bg1"/>
                </a:solidFill>
              </a:ln>
              <a:solidFill>
                <a:sysClr val="windowText" lastClr="000000"/>
              </a:solidFill>
              <a:latin typeface="Arabic Typesetting" pitchFamily="66" charset="-78"/>
              <a:cs typeface="Arabic Typesetting" pitchFamily="66" charset="-78"/>
            </a:endParaRPr>
          </a:p>
        </p:txBody>
      </p:sp>
      <p:sp>
        <p:nvSpPr>
          <p:cNvPr id="3" name="Content Placeholder 2"/>
          <p:cNvSpPr>
            <a:spLocks noGrp="1"/>
          </p:cNvSpPr>
          <p:nvPr>
            <p:ph idx="1"/>
          </p:nvPr>
        </p:nvSpPr>
        <p:spPr>
          <a:xfrm>
            <a:off x="0" y="1481328"/>
            <a:ext cx="9144000" cy="5376672"/>
          </a:xfrm>
          <a:solidFill>
            <a:schemeClr val="tx1"/>
          </a:solidFill>
        </p:spPr>
        <p:style>
          <a:lnRef idx="3">
            <a:schemeClr val="lt1"/>
          </a:lnRef>
          <a:fillRef idx="1">
            <a:schemeClr val="dk1"/>
          </a:fillRef>
          <a:effectRef idx="1">
            <a:schemeClr val="dk1"/>
          </a:effectRef>
          <a:fontRef idx="minor">
            <a:schemeClr val="lt1"/>
          </a:fontRef>
        </p:style>
        <p:txBody>
          <a:bodyPr>
            <a:noAutofit/>
          </a:bodyPr>
          <a:lstStyle/>
          <a:p>
            <a:pPr algn="r">
              <a:buNone/>
            </a:pPr>
            <a:r>
              <a:rPr lang="ar-SA" sz="4000" b="1" dirty="0">
                <a:solidFill>
                  <a:sysClr val="windowText" lastClr="000000"/>
                </a:solidFill>
                <a:effectLst>
                  <a:outerShdw blurRad="38100" dist="38100" dir="2700000" algn="tl">
                    <a:srgbClr val="000000">
                      <a:alpha val="43137"/>
                    </a:srgbClr>
                  </a:outerShdw>
                </a:effectLst>
              </a:rPr>
              <a:t> 10 ـ البداية والنهاية لابن كثير ت 774 هــ.</a:t>
            </a:r>
          </a:p>
          <a:p>
            <a:pPr algn="r">
              <a:buNone/>
            </a:pPr>
            <a:r>
              <a:rPr lang="ar-SA" sz="4000" b="1" dirty="0">
                <a:solidFill>
                  <a:sysClr val="windowText" lastClr="000000"/>
                </a:solidFill>
                <a:effectLst>
                  <a:outerShdw blurRad="38100" dist="38100" dir="2700000" algn="tl">
                    <a:srgbClr val="000000">
                      <a:alpha val="43137"/>
                    </a:srgbClr>
                  </a:outerShdw>
                </a:effectLst>
              </a:rPr>
              <a:t> 11 ـ تاريخ بغداد للخطيب البغدادي ت 463 هــ.</a:t>
            </a:r>
          </a:p>
          <a:p>
            <a:pPr algn="r">
              <a:buNone/>
            </a:pPr>
            <a:r>
              <a:rPr lang="ar-SA" sz="4000" b="1" dirty="0">
                <a:solidFill>
                  <a:sysClr val="windowText" lastClr="000000"/>
                </a:solidFill>
                <a:effectLst>
                  <a:outerShdw blurRad="38100" dist="38100" dir="2700000" algn="tl">
                    <a:srgbClr val="000000">
                      <a:alpha val="43137"/>
                    </a:srgbClr>
                  </a:outerShdw>
                </a:effectLst>
              </a:rPr>
              <a:t>12 ـ الوزراء والكتاب للجهشياري ت 331 هــ .</a:t>
            </a:r>
          </a:p>
          <a:p>
            <a:pPr algn="r">
              <a:buNone/>
            </a:pPr>
            <a:r>
              <a:rPr lang="ar-SA" sz="4000" b="1" dirty="0">
                <a:solidFill>
                  <a:sysClr val="windowText" lastClr="000000"/>
                </a:solidFill>
                <a:effectLst>
                  <a:outerShdw blurRad="38100" dist="38100" dir="2700000" algn="tl">
                    <a:srgbClr val="000000">
                      <a:alpha val="43137"/>
                    </a:srgbClr>
                  </a:outerShdw>
                </a:effectLst>
              </a:rPr>
              <a:t>13 ـ ذيل تاريخ بغداد لابن النجار ت 643 هــ .</a:t>
            </a:r>
          </a:p>
          <a:p>
            <a:pPr algn="r">
              <a:buNone/>
            </a:pPr>
            <a:r>
              <a:rPr lang="ar-SA" sz="4000" b="1" dirty="0">
                <a:solidFill>
                  <a:sysClr val="windowText" lastClr="000000"/>
                </a:solidFill>
                <a:effectLst>
                  <a:outerShdw blurRad="38100" dist="38100" dir="2700000" algn="tl">
                    <a:srgbClr val="000000">
                      <a:alpha val="43137"/>
                    </a:srgbClr>
                  </a:outerShdw>
                </a:effectLst>
              </a:rPr>
              <a:t>14 ـ تاريخ الخلفاء للسيوطي ت 911 هــ .</a:t>
            </a:r>
          </a:p>
          <a:p>
            <a:pPr algn="r">
              <a:buNone/>
            </a:pPr>
            <a:r>
              <a:rPr lang="ar-SA" sz="4000" b="1" dirty="0">
                <a:solidFill>
                  <a:sysClr val="windowText" lastClr="000000"/>
                </a:solidFill>
                <a:effectLst>
                  <a:outerShdw blurRad="38100" dist="38100" dir="2700000" algn="tl">
                    <a:srgbClr val="000000">
                      <a:alpha val="43137"/>
                    </a:srgbClr>
                  </a:outerShdw>
                </a:effectLst>
              </a:rPr>
              <a:t>15 ـ العبر وديوان المبتدأ والخبر لابن خلدون ت 808 هـــ.</a:t>
            </a:r>
          </a:p>
        </p:txBody>
      </p:sp>
    </p:spTree>
    <p:extLst>
      <p:ext uri="{BB962C8B-B14F-4D97-AF65-F5344CB8AC3E}">
        <p14:creationId xmlns:p14="http://schemas.microsoft.com/office/powerpoint/2010/main" val="2766847849"/>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tx1"/>
          </a:solidFill>
        </p:spPr>
        <p:style>
          <a:lnRef idx="3">
            <a:schemeClr val="lt1"/>
          </a:lnRef>
          <a:fillRef idx="1">
            <a:schemeClr val="dk1"/>
          </a:fillRef>
          <a:effectRef idx="1">
            <a:schemeClr val="dk1"/>
          </a:effectRef>
          <a:fontRef idx="minor">
            <a:schemeClr val="lt1"/>
          </a:fontRef>
        </p:style>
        <p:txBody>
          <a:bodyPr>
            <a:noAutofit/>
          </a:bodyPr>
          <a:lstStyle/>
          <a:p>
            <a:pPr algn="ctr"/>
            <a:r>
              <a:rPr lang="ar-SA" sz="7200" dirty="0">
                <a:ln w="6350">
                  <a:solidFill>
                    <a:schemeClr val="bg1"/>
                  </a:solidFill>
                </a:ln>
                <a:solidFill>
                  <a:sysClr val="windowText" lastClr="000000"/>
                </a:solidFill>
                <a:latin typeface="Arabic Typesetting" pitchFamily="66" charset="-78"/>
                <a:cs typeface="Arabic Typesetting" pitchFamily="66" charset="-78"/>
              </a:rPr>
              <a:t> </a:t>
            </a:r>
            <a:r>
              <a:rPr lang="ar-SA" sz="7200" cap="all" dirty="0">
                <a:ln w="9000" cmpd="sng">
                  <a:solidFill>
                    <a:schemeClr val="bg1"/>
                  </a:solidFill>
                  <a:prstDash val="solid"/>
                </a:ln>
                <a:solidFill>
                  <a:sysClr val="windowText" lastClr="000000"/>
                </a:solidFill>
                <a:effectLst>
                  <a:reflection blurRad="12700" stA="28000" endPos="45000" dist="1000" dir="5400000" sy="-100000" algn="bl" rotWithShape="0"/>
                </a:effectLst>
                <a:latin typeface="Arabic Typesetting" pitchFamily="66" charset="-78"/>
                <a:cs typeface="Arabic Typesetting" pitchFamily="66" charset="-78"/>
              </a:rPr>
              <a:t>الدولة العباسية (132 ـ 656 هــ)</a:t>
            </a:r>
            <a:endParaRPr lang="en-GB" sz="7200" dirty="0">
              <a:ln w="6350">
                <a:solidFill>
                  <a:schemeClr val="bg1"/>
                </a:solidFill>
              </a:ln>
              <a:solidFill>
                <a:sysClr val="windowText" lastClr="000000"/>
              </a:solidFill>
              <a:latin typeface="Arabic Typesetting" pitchFamily="66" charset="-78"/>
              <a:cs typeface="Arabic Typesetting" pitchFamily="66" charset="-78"/>
            </a:endParaRPr>
          </a:p>
        </p:txBody>
      </p:sp>
      <p:sp>
        <p:nvSpPr>
          <p:cNvPr id="3" name="Content Placeholder 2"/>
          <p:cNvSpPr>
            <a:spLocks noGrp="1"/>
          </p:cNvSpPr>
          <p:nvPr>
            <p:ph idx="1"/>
          </p:nvPr>
        </p:nvSpPr>
        <p:spPr>
          <a:xfrm>
            <a:off x="0" y="1600200"/>
            <a:ext cx="9144000" cy="5257800"/>
          </a:xfrm>
          <a:solidFill>
            <a:schemeClr val="tx1"/>
          </a:solidFill>
        </p:spPr>
        <p:style>
          <a:lnRef idx="3">
            <a:schemeClr val="lt1"/>
          </a:lnRef>
          <a:fillRef idx="1">
            <a:schemeClr val="dk1"/>
          </a:fillRef>
          <a:effectRef idx="1">
            <a:schemeClr val="dk1"/>
          </a:effectRef>
          <a:fontRef idx="minor">
            <a:schemeClr val="lt1"/>
          </a:fontRef>
        </p:style>
        <p:txBody>
          <a:bodyPr>
            <a:noAutofit/>
          </a:bodyPr>
          <a:lstStyle/>
          <a:p>
            <a:pPr algn="r">
              <a:buNone/>
            </a:pPr>
            <a:endParaRPr lang="ar-SA" sz="4400" b="1" dirty="0">
              <a:solidFill>
                <a:sysClr val="windowText" lastClr="000000"/>
              </a:solidFill>
              <a:effectLst>
                <a:outerShdw blurRad="38100" dist="38100" dir="2700000" algn="tl">
                  <a:srgbClr val="000000">
                    <a:alpha val="43137"/>
                  </a:srgbClr>
                </a:outerShdw>
              </a:effectLst>
            </a:endParaRPr>
          </a:p>
          <a:p>
            <a:pPr algn="r">
              <a:buNone/>
            </a:pPr>
            <a:r>
              <a:rPr lang="ar-SA" sz="4400" b="1" dirty="0">
                <a:solidFill>
                  <a:sysClr val="windowText" lastClr="000000"/>
                </a:solidFill>
                <a:effectLst>
                  <a:outerShdw blurRad="38100" dist="38100" dir="2700000" algn="tl">
                    <a:srgbClr val="000000">
                      <a:alpha val="43137"/>
                    </a:srgbClr>
                  </a:outerShdw>
                </a:effectLst>
              </a:rPr>
              <a:t>  1ـ إلى من تنسب الدولة العباسية ؟  </a:t>
            </a:r>
          </a:p>
          <a:p>
            <a:pPr algn="r">
              <a:buNone/>
            </a:pPr>
            <a:r>
              <a:rPr lang="ar-SA" sz="4400" b="1" dirty="0">
                <a:solidFill>
                  <a:sysClr val="windowText" lastClr="000000"/>
                </a:solidFill>
                <a:effectLst>
                  <a:outerShdw blurRad="38100" dist="38100" dir="2700000" algn="tl">
                    <a:srgbClr val="000000">
                      <a:alpha val="43137"/>
                    </a:srgbClr>
                  </a:outerShdw>
                </a:effectLst>
              </a:rPr>
              <a:t> 2 ــ كيف نشأت فكرة الخلافة في بني العباس ؟  </a:t>
            </a:r>
            <a:r>
              <a:rPr lang="en-GB" sz="4400" b="1" dirty="0">
                <a:solidFill>
                  <a:sysClr val="windowText" lastClr="000000"/>
                </a:solidFill>
                <a:effectLst>
                  <a:outerShdw blurRad="38100" dist="38100" dir="2700000" algn="tl">
                    <a:srgbClr val="000000">
                      <a:alpha val="43137"/>
                    </a:srgbClr>
                  </a:outerShdw>
                </a:effectLst>
              </a:rPr>
              <a:t> </a:t>
            </a:r>
          </a:p>
          <a:p>
            <a:pPr algn="r">
              <a:buNone/>
            </a:pPr>
            <a:r>
              <a:rPr lang="en-GB" sz="4400" b="1" dirty="0">
                <a:solidFill>
                  <a:sysClr val="windowText" lastClr="000000"/>
                </a:solidFill>
                <a:effectLst>
                  <a:outerShdw blurRad="38100" dist="38100" dir="2700000" algn="tl">
                    <a:srgbClr val="000000">
                      <a:alpha val="43137"/>
                    </a:srgbClr>
                  </a:outerShdw>
                </a:effectLst>
              </a:rPr>
              <a:t>     </a:t>
            </a:r>
            <a:r>
              <a:rPr lang="ar-SA" sz="4400" b="1" dirty="0">
                <a:solidFill>
                  <a:sysClr val="windowText" lastClr="000000"/>
                </a:solidFill>
                <a:effectLst>
                  <a:outerShdw blurRad="38100" dist="38100" dir="2700000" algn="tl">
                    <a:srgbClr val="000000">
                      <a:alpha val="43137"/>
                    </a:srgbClr>
                  </a:outerShdw>
                </a:effectLst>
              </a:rPr>
              <a:t> 3 ــ ما هي أهم مراحل الدعوة ؟</a:t>
            </a:r>
          </a:p>
          <a:p>
            <a:pPr algn="r">
              <a:buNone/>
            </a:pPr>
            <a:r>
              <a:rPr lang="ar-SA" sz="4400" b="1" dirty="0">
                <a:solidFill>
                  <a:sysClr val="windowText" lastClr="000000"/>
                </a:solidFill>
                <a:effectLst>
                  <a:outerShdw blurRad="38100" dist="38100" dir="2700000" algn="tl">
                    <a:srgbClr val="000000">
                      <a:alpha val="43137"/>
                    </a:srgbClr>
                  </a:outerShdw>
                </a:effectLst>
              </a:rPr>
              <a:t>4 ــ ما هي العوامل التي ساعدت على نجاح </a:t>
            </a:r>
            <a:r>
              <a:rPr lang="en-US" sz="4400" b="1" dirty="0">
                <a:solidFill>
                  <a:sysClr val="windowText" lastClr="000000"/>
                </a:solidFill>
                <a:effectLst>
                  <a:outerShdw blurRad="38100" dist="38100" dir="2700000" algn="tl">
                    <a:srgbClr val="000000">
                      <a:alpha val="43137"/>
                    </a:srgbClr>
                  </a:outerShdw>
                </a:effectLst>
              </a:rPr>
              <a:t>  </a:t>
            </a:r>
            <a:r>
              <a:rPr lang="ar-SA" sz="4400" b="1" dirty="0">
                <a:solidFill>
                  <a:sysClr val="windowText" lastClr="000000"/>
                </a:solidFill>
                <a:effectLst>
                  <a:outerShdw blurRad="38100" dist="38100" dir="2700000" algn="tl">
                    <a:srgbClr val="000000">
                      <a:alpha val="43137"/>
                    </a:srgbClr>
                  </a:outerShdw>
                </a:effectLst>
              </a:rPr>
              <a:t>الدعوة لآل البيت وأدت لقيام الدولة العباسة؟</a:t>
            </a:r>
          </a:p>
        </p:txBody>
      </p:sp>
    </p:spTree>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1417638"/>
          </a:xfrm>
          <a:solidFill>
            <a:schemeClr val="tx1"/>
          </a:solidFill>
        </p:spPr>
        <p:style>
          <a:lnRef idx="3">
            <a:schemeClr val="lt1"/>
          </a:lnRef>
          <a:fillRef idx="1">
            <a:schemeClr val="dk1"/>
          </a:fillRef>
          <a:effectRef idx="1">
            <a:schemeClr val="dk1"/>
          </a:effectRef>
          <a:fontRef idx="minor">
            <a:schemeClr val="lt1"/>
          </a:fontRef>
        </p:style>
        <p:txBody>
          <a:bodyPr>
            <a:normAutofit/>
          </a:bodyPr>
          <a:lstStyle/>
          <a:p>
            <a:pPr algn="r"/>
            <a:r>
              <a:rPr lang="ar-SA" sz="6000" dirty="0">
                <a:solidFill>
                  <a:sysClr val="windowText" lastClr="000000"/>
                </a:solidFill>
                <a:latin typeface="Arial" pitchFamily="34" charset="0"/>
                <a:cs typeface="Arial" pitchFamily="34" charset="0"/>
              </a:rPr>
              <a:t>إلى من تنسب الدولة العباسية ؟</a:t>
            </a:r>
            <a:endParaRPr lang="en-GB" sz="6000" dirty="0">
              <a:solidFill>
                <a:sysClr val="windowText" lastClr="000000"/>
              </a:solidFill>
              <a:latin typeface="Arial" pitchFamily="34" charset="0"/>
              <a:cs typeface="Arial" pitchFamily="34" charset="0"/>
            </a:endParaRPr>
          </a:p>
        </p:txBody>
      </p:sp>
      <p:sp>
        <p:nvSpPr>
          <p:cNvPr id="3" name="Content Placeholder 2"/>
          <p:cNvSpPr>
            <a:spLocks noGrp="1"/>
          </p:cNvSpPr>
          <p:nvPr>
            <p:ph idx="1"/>
          </p:nvPr>
        </p:nvSpPr>
        <p:spPr>
          <a:xfrm>
            <a:off x="76200" y="1600200"/>
            <a:ext cx="8991600" cy="5257800"/>
          </a:xfrm>
          <a:solidFill>
            <a:schemeClr val="tx1"/>
          </a:solidFill>
        </p:spPr>
        <p:style>
          <a:lnRef idx="3">
            <a:schemeClr val="lt1"/>
          </a:lnRef>
          <a:fillRef idx="1">
            <a:schemeClr val="dk1"/>
          </a:fillRef>
          <a:effectRef idx="1">
            <a:schemeClr val="dk1"/>
          </a:effectRef>
          <a:fontRef idx="minor">
            <a:schemeClr val="lt1"/>
          </a:fontRef>
        </p:style>
        <p:txBody>
          <a:bodyPr/>
          <a:lstStyle/>
          <a:p>
            <a:pPr algn="r">
              <a:buNone/>
            </a:pPr>
            <a:endParaRPr lang="ar-SA" dirty="0">
              <a:solidFill>
                <a:sysClr val="windowText" lastClr="000000"/>
              </a:solidFill>
            </a:endParaRPr>
          </a:p>
          <a:p>
            <a:pPr algn="r">
              <a:buNone/>
            </a:pPr>
            <a:r>
              <a:rPr lang="ar-SA" sz="4800" b="1" dirty="0">
                <a:solidFill>
                  <a:sysClr val="windowText" lastClr="000000"/>
                </a:solidFill>
                <a:effectLst>
                  <a:outerShdw blurRad="38100" dist="38100" dir="2700000" algn="tl">
                    <a:srgbClr val="000000">
                      <a:alpha val="43137"/>
                    </a:srgbClr>
                  </a:outerShdw>
                </a:effectLst>
              </a:rPr>
              <a:t>     تنسب الدولة العباسية إلى العباس بن عبــد المـطلـب عــم الـرسـول صـلى الله عليـه وسلــم والــذي ولــد قبــل عـــام الفيـل بثلاثة أعوام .</a:t>
            </a:r>
            <a:endParaRPr lang="en-GB" sz="4800" b="1" dirty="0">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7" dur="100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100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9" dur="1000"/>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25400"/>
            <a:ext cx="9067800" cy="1295400"/>
          </a:xfrm>
          <a:solidFill>
            <a:schemeClr val="tx1"/>
          </a:solidFill>
        </p:spPr>
        <p:style>
          <a:lnRef idx="3">
            <a:schemeClr val="lt1"/>
          </a:lnRef>
          <a:fillRef idx="1">
            <a:schemeClr val="dk1"/>
          </a:fillRef>
          <a:effectRef idx="1">
            <a:schemeClr val="dk1"/>
          </a:effectRef>
          <a:fontRef idx="minor">
            <a:schemeClr val="lt1"/>
          </a:fontRef>
        </p:style>
        <p:txBody>
          <a:bodyPr>
            <a:normAutofit/>
          </a:bodyPr>
          <a:lstStyle/>
          <a:p>
            <a:pPr algn="r"/>
            <a:r>
              <a:rPr lang="ar-SA" sz="4000" dirty="0">
                <a:solidFill>
                  <a:sysClr val="windowText" lastClr="000000"/>
                </a:solidFill>
              </a:rPr>
              <a:t>كيف نشأت فكرة الخلافة في بني العباس؟ </a:t>
            </a:r>
            <a:endParaRPr lang="en-GB" sz="4000" dirty="0">
              <a:solidFill>
                <a:sysClr val="windowText" lastClr="000000"/>
              </a:solidFill>
            </a:endParaRPr>
          </a:p>
        </p:txBody>
      </p:sp>
      <p:sp>
        <p:nvSpPr>
          <p:cNvPr id="3" name="Content Placeholder 2"/>
          <p:cNvSpPr>
            <a:spLocks noGrp="1"/>
          </p:cNvSpPr>
          <p:nvPr>
            <p:ph idx="1"/>
          </p:nvPr>
        </p:nvSpPr>
        <p:spPr>
          <a:xfrm>
            <a:off x="76200" y="1447800"/>
            <a:ext cx="9067800" cy="5410200"/>
          </a:xfrm>
          <a:solidFill>
            <a:schemeClr val="tx1"/>
          </a:solidFill>
        </p:spPr>
        <p:style>
          <a:lnRef idx="3">
            <a:schemeClr val="lt1"/>
          </a:lnRef>
          <a:fillRef idx="1">
            <a:schemeClr val="dk1"/>
          </a:fillRef>
          <a:effectRef idx="1">
            <a:schemeClr val="dk1"/>
          </a:effectRef>
          <a:fontRef idx="minor">
            <a:schemeClr val="lt1"/>
          </a:fontRef>
        </p:style>
        <p:txBody>
          <a:bodyPr>
            <a:noAutofit/>
          </a:bodyPr>
          <a:lstStyle/>
          <a:p>
            <a:pPr algn="r">
              <a:buNone/>
            </a:pPr>
            <a:r>
              <a:rPr lang="ar-SA" sz="2800" dirty="0">
                <a:solidFill>
                  <a:sysClr val="windowText" lastClr="000000"/>
                </a:solidFill>
              </a:rPr>
              <a:t>         </a:t>
            </a:r>
          </a:p>
          <a:p>
            <a:pPr algn="r">
              <a:buNone/>
            </a:pPr>
            <a:r>
              <a:rPr lang="ar-SA" b="1" dirty="0">
                <a:solidFill>
                  <a:sysClr val="windowText" lastClr="000000"/>
                </a:solidFill>
                <a:effectLst>
                  <a:outerShdw blurRad="38100" dist="38100" dir="2700000" algn="tl">
                    <a:srgbClr val="000000">
                      <a:alpha val="43137"/>
                    </a:srgbClr>
                  </a:outerShdw>
                </a:effectLst>
              </a:rPr>
              <a:t>    </a:t>
            </a:r>
            <a:r>
              <a:rPr lang="ar-SA" sz="3600" b="1" dirty="0">
                <a:solidFill>
                  <a:sysClr val="windowText" lastClr="000000"/>
                </a:solidFill>
                <a:effectLst>
                  <a:outerShdw blurRad="38100" dist="38100" dir="2700000" algn="tl">
                    <a:srgbClr val="000000">
                      <a:alpha val="43137"/>
                    </a:srgbClr>
                  </a:outerShdw>
                </a:effectLst>
              </a:rPr>
              <a:t>بـدأت هـذه الفكـرة منذ أيام علي بن عبد الله بن العباس الــذي كـان مقيمــاً فـي الحمـيمــة فـي عصــر الخليفــة الأمـوي الوليـد بـن عبد الملك ( 86 ـ96 هـ) ويقــال أن السبـب وراء ذلـك هــو أن أبـا هـاشـم بـن محـمد بن علي بن أبي طالب لما حانت وفاته أوصى بنصيبه من الخلافة إلى على بن عبدالله العباسي  ثم أوصى علي بالخلافة مـن بعــده إلـى ابنه محـمد بـن عـلي وكـان هــو العـقل الراجح آنذاك .                                                                                    </a:t>
            </a:r>
            <a:r>
              <a:rPr lang="ar-SA" sz="2800" b="1" dirty="0">
                <a:solidFill>
                  <a:sysClr val="windowText" lastClr="000000"/>
                </a:solidFill>
                <a:effectLst>
                  <a:outerShdw blurRad="38100" dist="38100" dir="2700000" algn="tl">
                    <a:srgbClr val="000000">
                      <a:alpha val="43137"/>
                    </a:srgbClr>
                  </a:outerShdw>
                </a:effectLst>
              </a:rPr>
              <a:t>        </a:t>
            </a:r>
            <a:r>
              <a:rPr lang="ar-SA" sz="2800" dirty="0">
                <a:solidFill>
                  <a:sysClr val="windowText" lastClr="000000"/>
                </a:solidFill>
              </a:rPr>
              <a:t>                                                                                                                                                                                                                                                                                                                                                                                                                                                                                                                                                                                                                                                                                  </a:t>
            </a:r>
            <a:endParaRPr lang="en-GB" sz="2800" dirty="0">
              <a:solidFill>
                <a:sysClr val="windowText" lastClr="000000"/>
              </a:solidFill>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50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50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50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50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500"/>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 y="1320800"/>
            <a:ext cx="9067800" cy="5511800"/>
          </a:xfrm>
          <a:solidFill>
            <a:schemeClr val="tx1"/>
          </a:solidFill>
        </p:spPr>
        <p:style>
          <a:lnRef idx="3">
            <a:schemeClr val="lt1"/>
          </a:lnRef>
          <a:fillRef idx="1">
            <a:schemeClr val="dk1"/>
          </a:fillRef>
          <a:effectRef idx="1">
            <a:schemeClr val="dk1"/>
          </a:effectRef>
          <a:fontRef idx="minor">
            <a:schemeClr val="lt1"/>
          </a:fontRef>
        </p:style>
        <p:txBody>
          <a:bodyPr>
            <a:normAutofit/>
          </a:bodyPr>
          <a:lstStyle/>
          <a:p>
            <a:pPr algn="r">
              <a:buNone/>
            </a:pPr>
            <a:r>
              <a:rPr lang="ar-SA" sz="3600" b="1" dirty="0">
                <a:solidFill>
                  <a:sysClr val="windowText" lastClr="000000"/>
                </a:solidFill>
                <a:effectLst>
                  <a:outerShdw blurRad="38100" dist="38100" dir="2700000" algn="tl">
                    <a:srgbClr val="000000">
                      <a:alpha val="43137"/>
                    </a:srgbClr>
                  </a:outerShdw>
                </a:effectLst>
              </a:rPr>
              <a:t>      أدرك محمد بن علي العباسي أن نقل السلطة من بيت إلى بيـت لابد أن يمـهد له بإعداد أفكار الأمة إلى هـذه النقلة وأن أي محـاولة تأتـي فجأة لابد أن تكون عاقبتها فاشـلة فعـهد إلــى أنصـاره أن يكـونـوا منهم دعـاة يدعـون النـاس إلـى ولايـة أهل البيــت دون أن يسـمــوا منـهـم أحــداً خــوفـاً مــن قيــام بنـــي أميـة بالقـضـاء علـى الشخـص المـدعــو لـه إذا عــرفــوه وأدركوا أن أفضـل المنـاطق التي يبثون منها الدعوة هي الكوفة وبلاد خراسان .</a:t>
            </a:r>
            <a:endParaRPr lang="en-GB" sz="3600" b="1" dirty="0">
              <a:solidFill>
                <a:sysClr val="windowText" lastClr="000000"/>
              </a:solidFill>
              <a:effectLst>
                <a:outerShdw blurRad="38100" dist="38100" dir="2700000" algn="tl">
                  <a:srgbClr val="000000">
                    <a:alpha val="43137"/>
                  </a:srgbClr>
                </a:outerShdw>
              </a:effectLst>
            </a:endParaRPr>
          </a:p>
        </p:txBody>
      </p:sp>
      <p:sp>
        <p:nvSpPr>
          <p:cNvPr id="7" name="Title 1">
            <a:extLst>
              <a:ext uri="{FF2B5EF4-FFF2-40B4-BE49-F238E27FC236}">
                <a16:creationId xmlns:a16="http://schemas.microsoft.com/office/drawing/2014/main" id="{CBEA0E96-286D-414D-9E12-B6BDF0E9AB48}"/>
              </a:ext>
            </a:extLst>
          </p:cNvPr>
          <p:cNvSpPr>
            <a:spLocks noGrp="1"/>
          </p:cNvSpPr>
          <p:nvPr>
            <p:ph type="title"/>
          </p:nvPr>
        </p:nvSpPr>
        <p:spPr>
          <a:xfrm>
            <a:off x="38100" y="25400"/>
            <a:ext cx="9067800" cy="1295400"/>
          </a:xfrm>
          <a:solidFill>
            <a:schemeClr val="tx1"/>
          </a:solidFill>
        </p:spPr>
        <p:style>
          <a:lnRef idx="3">
            <a:schemeClr val="lt1"/>
          </a:lnRef>
          <a:fillRef idx="1">
            <a:schemeClr val="dk1"/>
          </a:fillRef>
          <a:effectRef idx="1">
            <a:schemeClr val="dk1"/>
          </a:effectRef>
          <a:fontRef idx="minor">
            <a:schemeClr val="lt1"/>
          </a:fontRef>
        </p:style>
        <p:txBody>
          <a:bodyPr>
            <a:normAutofit/>
          </a:bodyPr>
          <a:lstStyle/>
          <a:p>
            <a:pPr algn="r"/>
            <a:r>
              <a:rPr lang="ar-SA" sz="4000" dirty="0">
                <a:solidFill>
                  <a:sysClr val="windowText" lastClr="000000"/>
                </a:solidFill>
              </a:rPr>
              <a:t>كيف نشأت فكرة الخلافة في بني العباس؟ </a:t>
            </a:r>
            <a:endParaRPr lang="en-GB" sz="4000" dirty="0">
              <a:solidFill>
                <a:sysClr val="windowText" lastClr="000000"/>
              </a:solidFill>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3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1417638"/>
          </a:xfrm>
          <a:solidFill>
            <a:schemeClr val="tx1"/>
          </a:solidFill>
        </p:spPr>
        <p:style>
          <a:lnRef idx="3">
            <a:schemeClr val="lt1"/>
          </a:lnRef>
          <a:fillRef idx="1">
            <a:schemeClr val="dk1"/>
          </a:fillRef>
          <a:effectRef idx="1">
            <a:schemeClr val="dk1"/>
          </a:effectRef>
          <a:fontRef idx="minor">
            <a:schemeClr val="lt1"/>
          </a:fontRef>
        </p:style>
        <p:txBody>
          <a:bodyPr>
            <a:normAutofit/>
          </a:bodyPr>
          <a:lstStyle/>
          <a:p>
            <a:pPr algn="r"/>
            <a:r>
              <a:rPr lang="ar-SA" dirty="0">
                <a:solidFill>
                  <a:sysClr val="windowText" lastClr="000000"/>
                </a:solidFill>
              </a:rPr>
              <a:t> </a:t>
            </a:r>
            <a:r>
              <a:rPr lang="ar-SA" sz="7200" dirty="0">
                <a:solidFill>
                  <a:sysClr val="windowText" lastClr="000000"/>
                </a:solidFill>
                <a:latin typeface="Arial" pitchFamily="34" charset="0"/>
                <a:cs typeface="Arial" pitchFamily="34" charset="0"/>
              </a:rPr>
              <a:t>ماهي أهم مراحل الدعوة ؟</a:t>
            </a:r>
            <a:endParaRPr lang="en-GB" sz="7200" dirty="0">
              <a:solidFill>
                <a:sysClr val="windowText" lastClr="000000"/>
              </a:solidFill>
              <a:latin typeface="Arial" pitchFamily="34" charset="0"/>
              <a:cs typeface="Arial" pitchFamily="34" charset="0"/>
            </a:endParaRPr>
          </a:p>
        </p:txBody>
      </p:sp>
      <p:sp>
        <p:nvSpPr>
          <p:cNvPr id="3" name="Content Placeholder 2"/>
          <p:cNvSpPr>
            <a:spLocks noGrp="1"/>
          </p:cNvSpPr>
          <p:nvPr>
            <p:ph idx="1"/>
          </p:nvPr>
        </p:nvSpPr>
        <p:spPr>
          <a:xfrm>
            <a:off x="76200" y="1600200"/>
            <a:ext cx="8991600" cy="5257800"/>
          </a:xfrm>
          <a:solidFill>
            <a:schemeClr val="tx1"/>
          </a:solidFill>
        </p:spPr>
        <p:style>
          <a:lnRef idx="3">
            <a:schemeClr val="lt1"/>
          </a:lnRef>
          <a:fillRef idx="1">
            <a:schemeClr val="dk1"/>
          </a:fillRef>
          <a:effectRef idx="1">
            <a:schemeClr val="dk1"/>
          </a:effectRef>
          <a:fontRef idx="minor">
            <a:schemeClr val="lt1"/>
          </a:fontRef>
        </p:style>
        <p:txBody>
          <a:bodyPr/>
          <a:lstStyle/>
          <a:p>
            <a:pPr algn="r">
              <a:buNone/>
            </a:pPr>
            <a:r>
              <a:rPr lang="ar-SA" sz="3200" b="1" dirty="0">
                <a:solidFill>
                  <a:sysClr val="windowText" lastClr="000000"/>
                </a:solidFill>
                <a:effectLst>
                  <a:outerShdw blurRad="38100" dist="38100" dir="2700000" algn="tl">
                    <a:srgbClr val="000000">
                      <a:alpha val="43137"/>
                    </a:srgbClr>
                  </a:outerShdw>
                </a:effectLst>
              </a:rPr>
              <a:t>مرت الدعوة لآل البيت بمرحلتين :</a:t>
            </a:r>
          </a:p>
          <a:p>
            <a:pPr algn="r">
              <a:buNone/>
            </a:pPr>
            <a:r>
              <a:rPr lang="ar-SA" sz="3200" dirty="0">
                <a:solidFill>
                  <a:sysClr val="windowText" lastClr="000000"/>
                </a:solidFill>
              </a:rPr>
              <a:t>     </a:t>
            </a:r>
            <a:r>
              <a:rPr lang="ar-SA" sz="4000" b="1" dirty="0">
                <a:solidFill>
                  <a:sysClr val="windowText" lastClr="000000"/>
                </a:solidFill>
                <a:effectLst>
                  <a:outerShdw blurRad="38100" dist="38100" dir="2700000" algn="tl">
                    <a:srgbClr val="000000">
                      <a:alpha val="43137"/>
                    </a:srgbClr>
                  </a:outerShdw>
                </a:effectLst>
              </a:rPr>
              <a:t>المرحلة الأولى : </a:t>
            </a:r>
          </a:p>
          <a:p>
            <a:pPr algn="r">
              <a:buNone/>
            </a:pPr>
            <a:r>
              <a:rPr lang="ar-SA" sz="3200" dirty="0">
                <a:solidFill>
                  <a:sysClr val="windowText" lastClr="000000"/>
                </a:solidFill>
              </a:rPr>
              <a:t>         </a:t>
            </a:r>
            <a:r>
              <a:rPr lang="ar-SA" sz="3200" b="1" dirty="0">
                <a:solidFill>
                  <a:sysClr val="windowText" lastClr="000000"/>
                </a:solidFill>
                <a:effectLst>
                  <a:outerShdw blurRad="38100" dist="38100" dir="2700000" algn="tl">
                    <a:srgbClr val="000000">
                      <a:alpha val="43137"/>
                    </a:srgbClr>
                  </a:outerShdw>
                </a:effectLst>
              </a:rPr>
              <a:t>من 97هـ أو 100 هــ في رواية أخرى إلى 127هــ</a:t>
            </a:r>
            <a:r>
              <a:rPr lang="ar-SA" sz="3200" b="1" dirty="0">
                <a:solidFill>
                  <a:sysClr val="windowText" lastClr="000000"/>
                </a:solidFill>
              </a:rPr>
              <a:t>   </a:t>
            </a:r>
            <a:r>
              <a:rPr lang="ar-SA" sz="3200" b="1" dirty="0">
                <a:solidFill>
                  <a:sysClr val="windowText" lastClr="000000"/>
                </a:solidFill>
                <a:effectLst>
                  <a:outerShdw blurRad="38100" dist="38100" dir="2700000" algn="tl">
                    <a:srgbClr val="000000">
                      <a:alpha val="43137"/>
                    </a:srgbClr>
                  </a:outerShdw>
                </a:effectLst>
              </a:rPr>
              <a:t>                  وهــــي المرحـــلة السريـــة</a:t>
            </a:r>
          </a:p>
          <a:p>
            <a:pPr algn="r">
              <a:buNone/>
            </a:pPr>
            <a:r>
              <a:rPr lang="ar-SA" sz="3200" dirty="0">
                <a:solidFill>
                  <a:sysClr val="windowText" lastClr="000000"/>
                </a:solidFill>
              </a:rPr>
              <a:t>    </a:t>
            </a:r>
            <a:r>
              <a:rPr lang="ar-SA" sz="4000" b="1" dirty="0">
                <a:solidFill>
                  <a:sysClr val="windowText" lastClr="000000"/>
                </a:solidFill>
                <a:effectLst>
                  <a:outerShdw blurRad="38100" dist="38100" dir="2700000" algn="tl">
                    <a:srgbClr val="000000">
                      <a:alpha val="43137"/>
                    </a:srgbClr>
                  </a:outerShdw>
                </a:effectLst>
              </a:rPr>
              <a:t>المرحلة الثانية : </a:t>
            </a:r>
          </a:p>
          <a:p>
            <a:pPr algn="r">
              <a:buNone/>
            </a:pPr>
            <a:r>
              <a:rPr lang="ar-SA" sz="3200" dirty="0">
                <a:solidFill>
                  <a:sysClr val="windowText" lastClr="000000"/>
                </a:solidFill>
              </a:rPr>
              <a:t>         </a:t>
            </a:r>
            <a:r>
              <a:rPr lang="ar-SA" sz="3200" b="1" dirty="0">
                <a:solidFill>
                  <a:sysClr val="windowText" lastClr="000000"/>
                </a:solidFill>
                <a:effectLst>
                  <a:outerShdw blurRad="38100" dist="38100" dir="2700000" algn="tl">
                    <a:srgbClr val="000000">
                      <a:alpha val="43137"/>
                    </a:srgbClr>
                  </a:outerShdw>
                </a:effectLst>
              </a:rPr>
              <a:t>من 127 هــ أو 128 هـــ  ـــــــــ 132 هــــــ </a:t>
            </a:r>
          </a:p>
          <a:p>
            <a:pPr algn="r">
              <a:buNone/>
            </a:pPr>
            <a:r>
              <a:rPr lang="ar-SA" dirty="0">
                <a:solidFill>
                  <a:sysClr val="windowText" lastClr="000000"/>
                </a:solidFill>
              </a:rPr>
              <a:t>                     </a:t>
            </a:r>
            <a:r>
              <a:rPr lang="ar-SA" sz="3600" b="1" dirty="0">
                <a:solidFill>
                  <a:sysClr val="windowText" lastClr="000000"/>
                </a:solidFill>
                <a:effectLst>
                  <a:outerShdw blurRad="38100" dist="38100" dir="2700000" algn="tl">
                    <a:srgbClr val="000000">
                      <a:alpha val="43137"/>
                    </a:srgbClr>
                  </a:outerShdw>
                </a:effectLst>
              </a:rPr>
              <a:t>وهـــــي المرحــــــلة العلنية</a:t>
            </a:r>
            <a:endParaRPr lang="en-GB" sz="3600" b="1" dirty="0">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7" dur="200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200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9" dur="2000"/>
                                        <p:tgtEl>
                                          <p:spTgt spid="3">
                                            <p:txEl>
                                              <p:pRg st="2" end="2"/>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14" dur="200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200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16" dur="2000"/>
                                        <p:tgtEl>
                                          <p:spTgt spid="3">
                                            <p:txEl>
                                              <p:pRg st="4" end="4"/>
                                            </p:txEl>
                                          </p:spTgt>
                                        </p:tgtEl>
                                        <p:attrNameLst>
                                          <p:attrName>fill.type</p:attrName>
                                        </p:attrNameLst>
                                      </p:cBhvr>
                                      <p:to>
                                        <p:strVal val="solid"/>
                                      </p:to>
                                    </p:set>
                                  </p:childTnLst>
                                </p:cTn>
                              </p:par>
                              <p:par>
                                <p:cTn id="17" presetID="27" presetClass="entr" presetSubtype="0" fill="hold" nodeType="withEffect">
                                  <p:stCondLst>
                                    <p:cond delay="0"/>
                                  </p:stCondLst>
                                  <p:iterate type="lt">
                                    <p:tmPct val="50000"/>
                                  </p:iterate>
                                  <p:childTnLst>
                                    <p:set>
                                      <p:cBhvr>
                                        <p:cTn id="18" dur="1" fill="hold">
                                          <p:stCondLst>
                                            <p:cond delay="0"/>
                                          </p:stCondLst>
                                        </p:cTn>
                                        <p:tgtEl>
                                          <p:spTgt spid="3">
                                            <p:txEl>
                                              <p:pRg st="5" end="5"/>
                                            </p:txEl>
                                          </p:spTgt>
                                        </p:tgtEl>
                                        <p:attrNameLst>
                                          <p:attrName>style.visibility</p:attrName>
                                        </p:attrNameLst>
                                      </p:cBhvr>
                                      <p:to>
                                        <p:strVal val="visible"/>
                                      </p:to>
                                    </p:set>
                                    <p:anim calcmode="discrete" valueType="clr">
                                      <p:cBhvr override="childStyle">
                                        <p:cTn id="19" dur="2000"/>
                                        <p:tgtEl>
                                          <p:spTgt spid="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2000"/>
                                        <p:tgtEl>
                                          <p:spTgt spid="3">
                                            <p:txEl>
                                              <p:pRg st="5" end="5"/>
                                            </p:txEl>
                                          </p:spTgt>
                                        </p:tgtEl>
                                        <p:attrNameLst>
                                          <p:attrName>fillcolor</p:attrName>
                                        </p:attrNameLst>
                                      </p:cBhvr>
                                      <p:tavLst>
                                        <p:tav tm="0">
                                          <p:val>
                                            <p:clrVal>
                                              <a:schemeClr val="accent2"/>
                                            </p:clrVal>
                                          </p:val>
                                        </p:tav>
                                        <p:tav tm="50000">
                                          <p:val>
                                            <p:clrVal>
                                              <a:schemeClr val="hlink"/>
                                            </p:clrVal>
                                          </p:val>
                                        </p:tav>
                                      </p:tavLst>
                                    </p:anim>
                                    <p:set>
                                      <p:cBhvr>
                                        <p:cTn id="21" dur="2000"/>
                                        <p:tgtEl>
                                          <p:spTgt spid="3">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5350</TotalTime>
  <Words>722</Words>
  <Application>Microsoft Office PowerPoint</Application>
  <PresentationFormat>On-screen Show (4:3)</PresentationFormat>
  <Paragraphs>74</Paragraphs>
  <Slides>14</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Arabic Typesetting</vt:lpstr>
      <vt:lpstr>Arial</vt:lpstr>
      <vt:lpstr>Book Antiqua</vt:lpstr>
      <vt:lpstr>Calibri</vt:lpstr>
      <vt:lpstr>Lucida Sans</vt:lpstr>
      <vt:lpstr>Times New Roman</vt:lpstr>
      <vt:lpstr>Wingdings</vt:lpstr>
      <vt:lpstr>Wingdings 2</vt:lpstr>
      <vt:lpstr>Wingdings 3</vt:lpstr>
      <vt:lpstr>Apex</vt:lpstr>
      <vt:lpstr>PowerPoint Presentation</vt:lpstr>
      <vt:lpstr> مصادر تاريخ الدولة العباسية</vt:lpstr>
      <vt:lpstr> مصادر تاريخ الدولة العباسية</vt:lpstr>
      <vt:lpstr> مصادر تاريخ الدولة العباسية</vt:lpstr>
      <vt:lpstr> الدولة العباسية (132 ـ 656 هــ)</vt:lpstr>
      <vt:lpstr>إلى من تنسب الدولة العباسية ؟</vt:lpstr>
      <vt:lpstr>كيف نشأت فكرة الخلافة في بني العباس؟ </vt:lpstr>
      <vt:lpstr>كيف نشأت فكرة الخلافة في بني العباس؟ </vt:lpstr>
      <vt:lpstr> ماهي أهم مراحل الدعوة ؟</vt:lpstr>
      <vt:lpstr>المرحلة الأولى :</vt:lpstr>
      <vt:lpstr>المرحلة الثانية :</vt:lpstr>
      <vt:lpstr>ماهي العوامل التي ساعدت على نجاح الدعوة لآل البيت وأدت لقيام الدولة العباسية؟</vt:lpstr>
      <vt:lpstr>خلفاء العصر العباسي الأول (132 ــ 232 هـــ )</vt:lpstr>
      <vt:lpstr>خلفاء العصر العباسي الأول (132 ــ 232 هـــ )</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Nasr</dc:creator>
  <cp:lastModifiedBy>Nasr Abdelmohdy</cp:lastModifiedBy>
  <cp:revision>752</cp:revision>
  <dcterms:created xsi:type="dcterms:W3CDTF">2009-03-05T21:01:14Z</dcterms:created>
  <dcterms:modified xsi:type="dcterms:W3CDTF">2020-03-22T23:26:54Z</dcterms:modified>
</cp:coreProperties>
</file>